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Calibri" panose="020F0502020204030204" pitchFamily="34" charset="0"/>
      <p:regular r:id="rId18"/>
      <p:bold r:id="rId19"/>
      <p:italic r:id="rId20"/>
      <p:boldItalic r:id="rId21"/>
    </p:embeddedFont>
    <p:embeddedFont>
      <p:font typeface="Merriweather" panose="020B0604020202020204" charset="0"/>
      <p:regular r:id="rId22"/>
      <p:bold r:id="rId23"/>
      <p:italic r:id="rId24"/>
      <p:boldItalic r:id="rId25"/>
    </p:embeddedFont>
    <p:embeddedFont>
      <p:font typeface="Raleway" panose="020B0604020202020204" charset="0"/>
      <p:regular r:id="rId26"/>
      <p:bold r:id="rId27"/>
      <p:italic r:id="rId28"/>
      <p:boldItalic r:id="rId29"/>
    </p:embeddedFont>
    <p:embeddedFont>
      <p:font typeface="Roboto" panose="020B060402020202020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0268" autoAdjust="0"/>
  </p:normalViewPr>
  <p:slideViewPr>
    <p:cSldViewPr snapToGrid="0">
      <p:cViewPr varScale="1">
        <p:scale>
          <a:sx n="106" d="100"/>
          <a:sy n="106" d="100"/>
        </p:scale>
        <p:origin x="1422" y="9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viewProps" Target="viewProps.xml"/></Relationships>
</file>

<file path=ppt/media/image1.jpg>
</file>

<file path=ppt/media/image10.png>
</file>

<file path=ppt/media/image11.jpg>
</file>

<file path=ppt/media/image12.png>
</file>

<file path=ppt/media/image13.png>
</file>

<file path=ppt/media/image14.jpg>
</file>

<file path=ppt/media/image2.jpg>
</file>

<file path=ppt/media/image3.png>
</file>

<file path=ppt/media/image4.png>
</file>

<file path=ppt/media/image5.png>
</file>

<file path=ppt/media/image6.png>
</file>

<file path=ppt/media/image7.jp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apc01.safelinks.protection.outlook.com/?url=https%3A%2F%2Fstatic3.stuff.co.nz%2F0-landloss-all-4d0af4f9.gif&amp;data=02%7C01%7Csydney.shep%40vuw.ac.nz%7Ced2d384dd2d04996670f08d7e65d0743%7Ccfe63e236951427e8683bb84dcf1d20c%7C0%7C0%7C637231159582352476&amp;sdata=Xmo7IAYhE7G6OFPyTtrqa1LqhVIyPgEGBcMoJGCqEBU%3D&amp;reserved=0"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apc01.safelinks.protection.outlook.com/?url=https%3A%2F%2Finteractives.stuff.co.nz%2F2018%2F07%2Fna-niu-tireni-new-zealand-made%2F&amp;data=02%7C01%7Csydney.shep%40vuw.ac.nz%7Ced2d384dd2d04996670f08d7e65d0743%7Ccfe63e236951427e8683bb84dcf1d20c%7C0%7C0%7C637231159582362470&amp;sdata=5FZghatX2er3%2Byom78DiVEivm797L00amr3PoR1lwOw%3D&amp;reserved=0"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doi-org.helicon.vuw.ac.nz/10.1080/13658816.2013.850696"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jstor.org/stable/20621915?seq=1#metadata_info_tab_contents"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oi.org/10.1080/10130950.2014.871838"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ca465e148f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2" name="Google Shape;62;gca465e148f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ca465e148f_0_3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9" name="Google Shape;129;gca465e148f_0_33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sz="1200" b="0" i="0" u="none" strike="noStrike">
                <a:solidFill>
                  <a:schemeClr val="dk1"/>
                </a:solidFill>
                <a:latin typeface="Calibri"/>
                <a:ea typeface="Calibri"/>
                <a:cs typeface="Calibri"/>
                <a:sym typeface="Calibri"/>
              </a:rPr>
              <a:t>Different versions of reality what you see, what I see</a:t>
            </a:r>
            <a:endParaRPr/>
          </a:p>
          <a:p>
            <a:pPr marL="0" lvl="0" indent="0" algn="l" rtl="0">
              <a:spcBef>
                <a:spcPts val="0"/>
              </a:spcBef>
              <a:spcAft>
                <a:spcPts val="0"/>
              </a:spcAft>
              <a:buNone/>
            </a:pPr>
            <a:r>
              <a:rPr lang="en" sz="1200" b="0" i="0" u="none" strike="noStrike">
                <a:solidFill>
                  <a:schemeClr val="dk1"/>
                </a:solidFill>
                <a:latin typeface="Calibri"/>
                <a:ea typeface="Calibri"/>
                <a:cs typeface="Calibri"/>
                <a:sym typeface="Calibri"/>
              </a:rPr>
              <a:t>“0-Landloss-All-4d0af4f9.Gif (750×1107).” Accessed February 9, 2020. </a:t>
            </a:r>
            <a:r>
              <a:rPr lang="en" sz="1200" b="0" i="0" u="sng" strike="noStrike">
                <a:solidFill>
                  <a:schemeClr val="dk1"/>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https://static3.stuff.co.nz/0-landloss-all-4d0af4f9.gif</a:t>
            </a:r>
            <a:r>
              <a:rPr lang="en" sz="1200" b="0" i="0" u="none" strike="noStrike">
                <a:solidFill>
                  <a:schemeClr val="dk1"/>
                </a:solidFill>
                <a:latin typeface="Calibri"/>
                <a:ea typeface="Calibri"/>
                <a:cs typeface="Calibri"/>
                <a:sym typeface="Calibri"/>
              </a:rPr>
              <a:t>.</a:t>
            </a:r>
            <a:endParaRPr/>
          </a:p>
          <a:p>
            <a:pPr marL="0" lvl="0" indent="0" algn="l" rtl="0">
              <a:spcBef>
                <a:spcPts val="0"/>
              </a:spcBef>
              <a:spcAft>
                <a:spcPts val="0"/>
              </a:spcAft>
              <a:buNone/>
            </a:pPr>
            <a:r>
              <a:rPr lang="en" sz="1200" b="0" i="0" u="none" strike="noStrike">
                <a:solidFill>
                  <a:schemeClr val="dk1"/>
                </a:solidFill>
                <a:latin typeface="Calibri"/>
                <a:ea typeface="Calibri"/>
                <a:cs typeface="Calibri"/>
                <a:sym typeface="Calibri"/>
              </a:rPr>
              <a:t>“New Zealand Made / Nā Niu Tīreni.” Stuff, July 2018. </a:t>
            </a:r>
            <a:r>
              <a:rPr lang="en" sz="1200" b="0" i="0" u="sng" strike="noStrike">
                <a:solidFill>
                  <a:schemeClr val="dk1"/>
                </a:solidFill>
                <a:latin typeface="Calibri"/>
                <a:ea typeface="Calibri"/>
                <a:cs typeface="Calibri"/>
                <a:sym typeface="Calibri"/>
                <a:hlinkClick r:id="rId4">
                  <a:extLst>
                    <a:ext uri="{A12FA001-AC4F-418D-AE19-62706E023703}">
                      <ahyp:hlinkClr xmlns:ahyp="http://schemas.microsoft.com/office/drawing/2018/hyperlinkcolor" val="tx"/>
                    </a:ext>
                  </a:extLst>
                </a:hlinkClick>
              </a:rPr>
              <a:t>https://interactives.stuff.co.nz/2018/07/na-niu-tireni-new-zealand-made/</a:t>
            </a:r>
            <a:r>
              <a:rPr lang="en" sz="1200" b="0" i="0" u="none" strike="noStrike">
                <a:solidFill>
                  <a:schemeClr val="dk1"/>
                </a:solidFill>
                <a:latin typeface="Calibri"/>
                <a:ea typeface="Calibri"/>
                <a:cs typeface="Calibri"/>
                <a:sym typeface="Calibri"/>
              </a:rPr>
              <a:t>.</a:t>
            </a:r>
            <a:endParaRPr/>
          </a:p>
          <a:p>
            <a:pPr marL="0" lvl="0" indent="0" algn="l" rtl="0">
              <a:spcBef>
                <a:spcPts val="0"/>
              </a:spcBef>
              <a:spcAft>
                <a:spcPts val="0"/>
              </a:spcAft>
              <a:buNone/>
            </a:pPr>
            <a:endParaRPr/>
          </a:p>
        </p:txBody>
      </p:sp>
      <p:sp>
        <p:nvSpPr>
          <p:cNvPr id="130" name="Google Shape;130;gca465e148f_0_33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ca465e148f_0_56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gca465e148f_0_56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dirty="0"/>
              <a:t>PKW Wahi tapū project</a:t>
            </a:r>
            <a:endParaRPr dirty="0"/>
          </a:p>
          <a:p>
            <a:pPr marL="0" lvl="0" indent="0" algn="l" rtl="0">
              <a:spcBef>
                <a:spcPts val="0"/>
              </a:spcBef>
              <a:spcAft>
                <a:spcPts val="0"/>
              </a:spcAft>
              <a:buNone/>
            </a:pPr>
            <a:r>
              <a:rPr lang="en" dirty="0"/>
              <a:t>Whose story? Whose data? Whose map?</a:t>
            </a:r>
            <a:endParaRPr dirty="0"/>
          </a:p>
          <a:p>
            <a:pPr marL="0" lvl="0" indent="0" algn="l" rtl="0">
              <a:spcBef>
                <a:spcPts val="0"/>
              </a:spcBef>
              <a:spcAft>
                <a:spcPts val="0"/>
              </a:spcAft>
              <a:buNone/>
            </a:pPr>
            <a:r>
              <a:rPr lang="en" dirty="0"/>
              <a:t>How do you / can you / should you map oral narratives?</a:t>
            </a:r>
            <a:endParaRPr dirty="0"/>
          </a:p>
          <a:p>
            <a:pPr marL="0" lvl="0" indent="0" algn="l" rtl="0">
              <a:spcBef>
                <a:spcPts val="0"/>
              </a:spcBef>
              <a:spcAft>
                <a:spcPts val="0"/>
              </a:spcAft>
              <a:buNone/>
            </a:pPr>
            <a:r>
              <a:rPr lang="en" dirty="0"/>
              <a:t>Social, cultural, ethical responsibilities of mapmakers</a:t>
            </a:r>
            <a:endParaRPr dirty="0"/>
          </a:p>
          <a:p>
            <a:pPr marL="0" lvl="0" indent="0" algn="l" rtl="0">
              <a:spcBef>
                <a:spcPts val="0"/>
              </a:spcBef>
              <a:spcAft>
                <a:spcPts val="0"/>
              </a:spcAft>
              <a:buNone/>
            </a:pPr>
            <a:endParaRPr dirty="0"/>
          </a:p>
        </p:txBody>
      </p:sp>
      <p:sp>
        <p:nvSpPr>
          <p:cNvPr id="137" name="Google Shape;137;gca465e148f_0_56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caa3f5d92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caa3f5d92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ca465e148f_0_5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ca465e148f_0_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caa3f5d924_0_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4" name="Google Shape;154;gcaa3f5d924_0_2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sz="1200" b="0" i="0">
                <a:solidFill>
                  <a:schemeClr val="dk1"/>
                </a:solidFill>
                <a:latin typeface="Calibri"/>
                <a:ea typeface="Calibri"/>
                <a:cs typeface="Calibri"/>
                <a:sym typeface="Calibri"/>
              </a:rPr>
              <a:t>“Historian David Bodenhamer eloquently argues that GIS is fundamentally ill-suited to humanistic research. Because GIS ‘privileges disambiguation in its organization of knowledge, whereas the humanities treat knowledge as multivalent, equivocal, and protean’, scholars should look to other digital and spatial technologies to construct spatial narratives, using a process he calls deep mapping, roughly the spatial equivalent of anthropologists’ thick description (pp. 6, 10–12). ‘Ultimately’, Bodenhamer predicts, ‘what will compel attention from historians and other humanities scholars are the broader ontological and epistemological issues of geographic information science (GISci) and not GIS as a method and technique’ (p. 7).” Anne Knowles (2014) The contested nature of historical GIS, International Journal of Geographical Information Science, 28:1, 206-211,DOI: </a:t>
            </a:r>
            <a:r>
              <a:rPr lang="en" sz="1200" b="0" i="0" u="sng">
                <a:solidFill>
                  <a:schemeClr val="dk1"/>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10.1080/13658816.2013.850696</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t>Mark Palmer. Theorizing indigital geographic information networks. Cartographica: The International Journal</a:t>
            </a:r>
            <a:endParaRPr/>
          </a:p>
          <a:p>
            <a:pPr marL="0" lvl="0" indent="0" algn="l" rtl="0">
              <a:spcBef>
                <a:spcPts val="0"/>
              </a:spcBef>
              <a:spcAft>
                <a:spcPts val="0"/>
              </a:spcAft>
              <a:buClr>
                <a:schemeClr val="dk1"/>
              </a:buClr>
              <a:buSzPts val="1100"/>
              <a:buFont typeface="Arial"/>
              <a:buNone/>
            </a:pPr>
            <a:r>
              <a:rPr lang="en"/>
              <a:t>for Geographic Information and Geovisualization, 47(2):80–91, 2012. doi: 10.3138/carto.47.2.80.</a:t>
            </a:r>
            <a:endParaRPr/>
          </a:p>
          <a:p>
            <a:pPr marL="0" lvl="0" indent="0" algn="l" rtl="0">
              <a:spcBef>
                <a:spcPts val="0"/>
              </a:spcBef>
              <a:spcAft>
                <a:spcPts val="0"/>
              </a:spcAft>
              <a:buNone/>
            </a:pPr>
            <a:r>
              <a:rPr lang="en" sz="1200">
                <a:solidFill>
                  <a:schemeClr val="dk1"/>
                </a:solidFill>
                <a:latin typeface="Calibri"/>
                <a:ea typeface="Calibri"/>
                <a:cs typeface="Calibri"/>
                <a:sym typeface="Calibri"/>
              </a:rPr>
              <a:t>HGIS has been ’indigitalization’ described by </a:t>
            </a:r>
            <a:r>
              <a:rPr lang="en" sz="1200">
                <a:solidFill>
                  <a:srgbClr val="333333"/>
                </a:solidFill>
                <a:latin typeface="Calibri"/>
                <a:ea typeface="Calibri"/>
                <a:cs typeface="Calibri"/>
                <a:sym typeface="Calibri"/>
              </a:rPr>
              <a:t>Palmer </a:t>
            </a:r>
            <a:r>
              <a:rPr lang="en" sz="1200">
                <a:solidFill>
                  <a:schemeClr val="dk1"/>
                </a:solidFill>
                <a:latin typeface="Calibri"/>
                <a:ea typeface="Calibri"/>
                <a:cs typeface="Calibri"/>
                <a:sym typeface="Calibri"/>
              </a:rPr>
              <a:t>[</a:t>
            </a:r>
            <a:r>
              <a:rPr lang="en" sz="1200">
                <a:solidFill>
                  <a:srgbClr val="333333"/>
                </a:solidFill>
                <a:latin typeface="Calibri"/>
                <a:ea typeface="Calibri"/>
                <a:cs typeface="Calibri"/>
                <a:sym typeface="Calibri"/>
              </a:rPr>
              <a:t>2012</a:t>
            </a:r>
            <a:r>
              <a:rPr lang="en" sz="1200">
                <a:solidFill>
                  <a:schemeClr val="dk1"/>
                </a:solidFill>
                <a:latin typeface="Calibri"/>
                <a:ea typeface="Calibri"/>
                <a:cs typeface="Calibri"/>
                <a:sym typeface="Calibri"/>
              </a:rPr>
              <a:t>] as “the amalgamation of indigenous, scientific and digital technological knowledge systems; characterised as fragmen</a:t>
            </a:r>
            <a:r>
              <a:rPr lang="en" sz="1200">
                <a:solidFill>
                  <a:schemeClr val="dk1"/>
                </a:solidFill>
              </a:rPr>
              <a:t>tary, contradictory, and full of uncertainties.” </a:t>
            </a:r>
            <a:endParaRPr/>
          </a:p>
        </p:txBody>
      </p:sp>
      <p:sp>
        <p:nvSpPr>
          <p:cNvPr id="155" name="Google Shape;155;gcaa3f5d924_0_2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ca465e148f_0_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ca465e148f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2"/>
              </a:buClr>
              <a:buSzPts val="1100"/>
              <a:buFont typeface="Arial"/>
              <a:buNone/>
            </a:pPr>
            <a:endParaRPr>
              <a:solidFill>
                <a:schemeClr val="dk2"/>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ca465e148f_0_239: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9" name="Google Shape;69;gca465e148f_0_2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ca465e148f_0_7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7" name="Google Shape;77;gca465e148f_0_73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Charles Withers, </a:t>
            </a:r>
            <a:r>
              <a:rPr lang="en" u="sng">
                <a:solidFill>
                  <a:schemeClr val="hlink"/>
                </a:solidFill>
                <a:hlinkClick r:id="rId3"/>
              </a:rPr>
              <a:t>https://www.jstor.org/stable/20621915?seq=1#metadata_info_tab_contents</a:t>
            </a:r>
            <a:endParaRPr/>
          </a:p>
        </p:txBody>
      </p:sp>
      <p:sp>
        <p:nvSpPr>
          <p:cNvPr id="78" name="Google Shape;78;gca465e148f_0_73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ca465e148f_0_7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4" name="Google Shape;84;gca465e148f_0_74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5" name="Google Shape;85;gca465e148f_0_74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ca465e148f_0_7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3" name="Google Shape;93;gca465e148f_0_75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endParaRPr sz="1200"/>
          </a:p>
          <a:p>
            <a:pPr marL="0" lvl="0" indent="0" algn="l" rtl="0">
              <a:spcBef>
                <a:spcPts val="0"/>
              </a:spcBef>
              <a:spcAft>
                <a:spcPts val="0"/>
              </a:spcAft>
              <a:buNone/>
            </a:pPr>
            <a:endParaRPr/>
          </a:p>
        </p:txBody>
      </p:sp>
      <p:sp>
        <p:nvSpPr>
          <p:cNvPr id="94" name="Google Shape;94;gca465e148f_0_75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ca465e148f_0_7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 name="Google Shape;102;gca465e148f_0_75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Compare to Benedict Anderson talking about the 3 most potent instrument of power and nation-making: census, map and museum: census counts and categorises people, you’re in or you’re out; maps draw boundaries and define the spaces of nations; museums archive the records of power. History is told by the winners.</a:t>
            </a:r>
            <a:endParaRPr/>
          </a:p>
          <a:p>
            <a:pPr marL="0" lvl="0" indent="0" algn="l" rtl="0">
              <a:spcBef>
                <a:spcPts val="0"/>
              </a:spcBef>
              <a:spcAft>
                <a:spcPts val="0"/>
              </a:spcAft>
              <a:buNone/>
            </a:pPr>
            <a:r>
              <a:rPr lang="en"/>
              <a:t>Jeremy Crampton (2010); See also chapter 8: </a:t>
            </a:r>
            <a:r>
              <a:rPr lang="en" sz="1200" b="0" i="0">
                <a:solidFill>
                  <a:schemeClr val="dk1"/>
                </a:solidFill>
                <a:latin typeface="Calibri"/>
                <a:ea typeface="Calibri"/>
                <a:cs typeface="Calibri"/>
                <a:sym typeface="Calibri"/>
              </a:rPr>
              <a:t>GIS After Critique: What Next?</a:t>
            </a:r>
            <a:endParaRPr/>
          </a:p>
        </p:txBody>
      </p:sp>
      <p:sp>
        <p:nvSpPr>
          <p:cNvPr id="103" name="Google Shape;103;gca465e148f_0_75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ca465e148f_0_6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9" name="Google Shape;109;gca465e148f_0_65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
              <a:t>Sarojini Nadar, “’Stories are data with Soul’ – lessons from black feminist epistemology,” Agenda 28:1 (2014). </a:t>
            </a:r>
            <a:r>
              <a:rPr lang="en" u="sng">
                <a:solidFill>
                  <a:schemeClr val="hlink"/>
                </a:solidFill>
                <a:hlinkClick r:id="rId3"/>
              </a:rPr>
              <a:t>https://doi.org/10.1080/10130950.2014.871838</a:t>
            </a:r>
            <a:endParaRPr/>
          </a:p>
          <a:p>
            <a:pPr marL="0" lvl="0" indent="0" algn="l" rtl="0">
              <a:spcBef>
                <a:spcPts val="0"/>
              </a:spcBef>
              <a:spcAft>
                <a:spcPts val="0"/>
              </a:spcAft>
              <a:buNone/>
            </a:pPr>
            <a:endParaRPr/>
          </a:p>
        </p:txBody>
      </p:sp>
      <p:sp>
        <p:nvSpPr>
          <p:cNvPr id="110" name="Google Shape;110;gca465e148f_0_65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ca465e148f_0_4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ca465e148f_0_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ca465e148f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ca465e148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2"/>
              </a:buClr>
              <a:buSzPts val="1100"/>
              <a:buFont typeface="Arial"/>
              <a:buNone/>
            </a:pPr>
            <a:endParaRPr>
              <a:solidFill>
                <a:schemeClr val="dk2"/>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1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13"/>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1200"/>
              </a:spcBef>
              <a:spcAft>
                <a:spcPts val="0"/>
              </a:spcAft>
              <a:buClr>
                <a:schemeClr val="dk1"/>
              </a:buClr>
              <a:buSzPts val="1400"/>
              <a:buChar char="○"/>
              <a:defRPr/>
            </a:lvl2pPr>
            <a:lvl3pPr marL="1371600" lvl="2" indent="-317500" algn="l" rtl="0">
              <a:lnSpc>
                <a:spcPct val="90000"/>
              </a:lnSpc>
              <a:spcBef>
                <a:spcPts val="1200"/>
              </a:spcBef>
              <a:spcAft>
                <a:spcPts val="0"/>
              </a:spcAft>
              <a:buClr>
                <a:schemeClr val="dk1"/>
              </a:buClr>
              <a:buSzPts val="1400"/>
              <a:buChar char="■"/>
              <a:defRPr/>
            </a:lvl3pPr>
            <a:lvl4pPr marL="1828800" lvl="3" indent="-317500" algn="l" rtl="0">
              <a:lnSpc>
                <a:spcPct val="90000"/>
              </a:lnSpc>
              <a:spcBef>
                <a:spcPts val="1200"/>
              </a:spcBef>
              <a:spcAft>
                <a:spcPts val="0"/>
              </a:spcAft>
              <a:buClr>
                <a:schemeClr val="dk1"/>
              </a:buClr>
              <a:buSzPts val="1400"/>
              <a:buChar char="●"/>
              <a:defRPr/>
            </a:lvl4pPr>
            <a:lvl5pPr marL="2286000" lvl="4" indent="-317500" algn="l" rtl="0">
              <a:lnSpc>
                <a:spcPct val="90000"/>
              </a:lnSpc>
              <a:spcBef>
                <a:spcPts val="1200"/>
              </a:spcBef>
              <a:spcAft>
                <a:spcPts val="0"/>
              </a:spcAft>
              <a:buClr>
                <a:schemeClr val="dk1"/>
              </a:buClr>
              <a:buSzPts val="1400"/>
              <a:buChar char="○"/>
              <a:defRPr/>
            </a:lvl5pPr>
            <a:lvl6pPr marL="2743200" lvl="5" indent="-317500" algn="l" rtl="0">
              <a:lnSpc>
                <a:spcPct val="90000"/>
              </a:lnSpc>
              <a:spcBef>
                <a:spcPts val="1200"/>
              </a:spcBef>
              <a:spcAft>
                <a:spcPts val="0"/>
              </a:spcAft>
              <a:buClr>
                <a:schemeClr val="dk1"/>
              </a:buClr>
              <a:buSzPts val="1400"/>
              <a:buChar char="■"/>
              <a:defRPr/>
            </a:lvl6pPr>
            <a:lvl7pPr marL="3200400" lvl="6" indent="-317500" algn="l" rtl="0">
              <a:lnSpc>
                <a:spcPct val="90000"/>
              </a:lnSpc>
              <a:spcBef>
                <a:spcPts val="1200"/>
              </a:spcBef>
              <a:spcAft>
                <a:spcPts val="0"/>
              </a:spcAft>
              <a:buClr>
                <a:schemeClr val="dk1"/>
              </a:buClr>
              <a:buSzPts val="1400"/>
              <a:buChar char="●"/>
              <a:defRPr/>
            </a:lvl7pPr>
            <a:lvl8pPr marL="3657600" lvl="7" indent="-317500" algn="l" rtl="0">
              <a:lnSpc>
                <a:spcPct val="90000"/>
              </a:lnSpc>
              <a:spcBef>
                <a:spcPts val="1200"/>
              </a:spcBef>
              <a:spcAft>
                <a:spcPts val="0"/>
              </a:spcAft>
              <a:buClr>
                <a:schemeClr val="dk1"/>
              </a:buClr>
              <a:buSzPts val="1400"/>
              <a:buChar char="○"/>
              <a:defRPr/>
            </a:lvl8pPr>
            <a:lvl9pPr marL="4114800" lvl="8" indent="-317500" algn="l" rtl="0">
              <a:lnSpc>
                <a:spcPct val="90000"/>
              </a:lnSpc>
              <a:spcBef>
                <a:spcPts val="1200"/>
              </a:spcBef>
              <a:spcAft>
                <a:spcPts val="1200"/>
              </a:spcAft>
              <a:buClr>
                <a:schemeClr val="dk1"/>
              </a:buClr>
              <a:buSzPts val="1400"/>
              <a:buChar char="■"/>
              <a:defRPr/>
            </a:lvl9pPr>
          </a:lstStyle>
          <a:p>
            <a:endParaRPr/>
          </a:p>
        </p:txBody>
      </p:sp>
      <p:sp>
        <p:nvSpPr>
          <p:cNvPr id="53" name="Google Shape;53;p13"/>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54" name="Google Shape;54;p13"/>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55" name="Google Shape;55;p13"/>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rm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text on left, text on right">
  <p:cSld name="TITLE_AND_TWO_COLUMNS_1">
    <p:spTree>
      <p:nvGrpSpPr>
        <p:cNvPr id="1" name="Shape 56"/>
        <p:cNvGrpSpPr/>
        <p:nvPr/>
      </p:nvGrpSpPr>
      <p:grpSpPr>
        <a:xfrm>
          <a:off x="0" y="0"/>
          <a:ext cx="0" cy="0"/>
          <a:chOff x="0" y="0"/>
          <a:chExt cx="0" cy="0"/>
        </a:xfrm>
      </p:grpSpPr>
      <p:sp>
        <p:nvSpPr>
          <p:cNvPr id="57" name="Google Shape;57;p14"/>
          <p:cNvSpPr txBox="1">
            <a:spLocks noGrp="1"/>
          </p:cNvSpPr>
          <p:nvPr>
            <p:ph type="dt" idx="10"/>
          </p:nvPr>
        </p:nvSpPr>
        <p:spPr>
          <a:xfrm>
            <a:off x="457200" y="4683919"/>
            <a:ext cx="2133600" cy="3573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58" name="Google Shape;58;p14"/>
          <p:cNvSpPr txBox="1">
            <a:spLocks noGrp="1"/>
          </p:cNvSpPr>
          <p:nvPr>
            <p:ph type="ftr" idx="11"/>
          </p:nvPr>
        </p:nvSpPr>
        <p:spPr>
          <a:xfrm>
            <a:off x="3124200" y="4683919"/>
            <a:ext cx="2895600" cy="357300"/>
          </a:xfrm>
          <a:prstGeom prst="rect">
            <a:avLst/>
          </a:prstGeom>
          <a:noFill/>
          <a:ln>
            <a:noFill/>
          </a:ln>
        </p:spPr>
        <p:txBody>
          <a:bodyPr spcFirstLastPara="1" wrap="square" lIns="91425" tIns="45700" rIns="91425" bIns="45700" anchor="t"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59" name="Google Shape;59;p14"/>
          <p:cNvSpPr txBox="1">
            <a:spLocks noGrp="1"/>
          </p:cNvSpPr>
          <p:nvPr>
            <p:ph type="sldNum" idx="12"/>
          </p:nvPr>
        </p:nvSpPr>
        <p:spPr>
          <a:xfrm>
            <a:off x="6553200" y="4683919"/>
            <a:ext cx="2133600" cy="357300"/>
          </a:xfrm>
          <a:prstGeom prst="rect">
            <a:avLst/>
          </a:prstGeom>
          <a:noFill/>
          <a:ln>
            <a:noFill/>
          </a:ln>
        </p:spPr>
        <p:txBody>
          <a:bodyPr spcFirstLastPara="1" wrap="square" lIns="91425" tIns="45700" rIns="91425" bIns="45700" anchor="t" anchorCtr="0">
            <a:normAutofit/>
          </a:bodyPr>
          <a:lstStyle>
            <a:lvl1pPr marL="0" lvl="0" indent="0" algn="r" rtl="0">
              <a:lnSpc>
                <a:spcPct val="100000"/>
              </a:lnSpc>
              <a:spcBef>
                <a:spcPts val="0"/>
              </a:spcBef>
              <a:spcAft>
                <a:spcPts val="0"/>
              </a:spcAft>
              <a:buNone/>
              <a:defRPr sz="1400"/>
            </a:lvl1pPr>
            <a:lvl2pPr marL="0" lvl="1" indent="0" algn="r" rtl="0">
              <a:lnSpc>
                <a:spcPct val="100000"/>
              </a:lnSpc>
              <a:spcBef>
                <a:spcPts val="0"/>
              </a:spcBef>
              <a:spcAft>
                <a:spcPts val="0"/>
              </a:spcAft>
              <a:buNone/>
              <a:defRPr sz="1400"/>
            </a:lvl2pPr>
            <a:lvl3pPr marL="0" lvl="2" indent="0" algn="r" rtl="0">
              <a:lnSpc>
                <a:spcPct val="100000"/>
              </a:lnSpc>
              <a:spcBef>
                <a:spcPts val="0"/>
              </a:spcBef>
              <a:spcAft>
                <a:spcPts val="0"/>
              </a:spcAft>
              <a:buNone/>
              <a:defRPr sz="1400"/>
            </a:lvl3pPr>
            <a:lvl4pPr marL="0" lvl="3" indent="0" algn="r" rtl="0">
              <a:lnSpc>
                <a:spcPct val="100000"/>
              </a:lnSpc>
              <a:spcBef>
                <a:spcPts val="0"/>
              </a:spcBef>
              <a:spcAft>
                <a:spcPts val="0"/>
              </a:spcAft>
              <a:buNone/>
              <a:defRPr sz="1400"/>
            </a:lvl4pPr>
            <a:lvl5pPr marL="0" lvl="4" indent="0" algn="r" rtl="0">
              <a:lnSpc>
                <a:spcPct val="100000"/>
              </a:lnSpc>
              <a:spcBef>
                <a:spcPts val="0"/>
              </a:spcBef>
              <a:spcAft>
                <a:spcPts val="0"/>
              </a:spcAft>
              <a:buNone/>
              <a:defRPr sz="1400"/>
            </a:lvl5pPr>
            <a:lvl6pPr marL="0" lvl="5" indent="0" algn="r" rtl="0">
              <a:lnSpc>
                <a:spcPct val="100000"/>
              </a:lnSpc>
              <a:spcBef>
                <a:spcPts val="0"/>
              </a:spcBef>
              <a:spcAft>
                <a:spcPts val="0"/>
              </a:spcAft>
              <a:buNone/>
              <a:defRPr sz="1400"/>
            </a:lvl6pPr>
            <a:lvl7pPr marL="0" lvl="6" indent="0" algn="r" rtl="0">
              <a:lnSpc>
                <a:spcPct val="100000"/>
              </a:lnSpc>
              <a:spcBef>
                <a:spcPts val="0"/>
              </a:spcBef>
              <a:spcAft>
                <a:spcPts val="0"/>
              </a:spcAft>
              <a:buNone/>
              <a:defRPr sz="1400"/>
            </a:lvl7pPr>
            <a:lvl8pPr marL="0" lvl="7" indent="0" algn="r" rtl="0">
              <a:lnSpc>
                <a:spcPct val="100000"/>
              </a:lnSpc>
              <a:spcBef>
                <a:spcPts val="0"/>
              </a:spcBef>
              <a:spcAft>
                <a:spcPts val="0"/>
              </a:spcAft>
              <a:buNone/>
              <a:defRPr sz="1400"/>
            </a:lvl8pPr>
            <a:lvl9pPr marL="0" lvl="8" indent="0" algn="r" rtl="0">
              <a:lnSpc>
                <a:spcPct val="100000"/>
              </a:lnSpc>
              <a:spcBef>
                <a:spcPts val="0"/>
              </a:spcBef>
              <a:spcAft>
                <a:spcPts val="0"/>
              </a:spcAft>
              <a:buNone/>
              <a:defRPr sz="1400"/>
            </a:lvl9pPr>
          </a:lstStyle>
          <a:p>
            <a:pPr marL="0" lvl="0" indent="0" algn="r" rtl="0">
              <a:spcBef>
                <a:spcPts val="0"/>
              </a:spcBef>
              <a:spcAft>
                <a:spcPts val="0"/>
              </a:spcAft>
              <a:buNone/>
            </a:pPr>
            <a:fld id="{00000000-1234-1234-1234-123412341234}" type="slidenum">
              <a:rPr lang="en"/>
              <a:t>‹#›</a:t>
            </a:fld>
            <a:endParaRPr sz="100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hyperlink" Target="http://www.flickr.com/photos/eskimoblood/2111672366/"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hyperlink" Target="https://www.lancaster.ac.uk/mappingthelakes/"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hyperlink" Target="http://makingamovablefeast.wordpress.com/2012/08/20/london-cultural-geography/"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hyperlink" Target="https://doi.org/10.1080/10130950.2014.871838" TargetMode="External"/><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hyperlink" Target="https://teara.govt.nz/en/zoomify/33583/confiscation-map-1869"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5"/>
          <p:cNvSpPr txBox="1">
            <a:spLocks noGrp="1"/>
          </p:cNvSpPr>
          <p:nvPr>
            <p:ph type="ctrTitle"/>
          </p:nvPr>
        </p:nvSpPr>
        <p:spPr>
          <a:xfrm>
            <a:off x="1657350" y="1200957"/>
            <a:ext cx="5829300" cy="1102500"/>
          </a:xfrm>
          <a:prstGeom prst="rect">
            <a:avLst/>
          </a:prstGeom>
          <a:noFill/>
          <a:ln>
            <a:noFill/>
          </a:ln>
        </p:spPr>
        <p:txBody>
          <a:bodyPr spcFirstLastPara="1" wrap="square" lIns="68575" tIns="34275" rIns="68575" bIns="34275" anchor="b" anchorCtr="0">
            <a:normAutofit/>
          </a:bodyPr>
          <a:lstStyle/>
          <a:p>
            <a:pPr marL="0" lvl="0" indent="0" algn="ctr" rtl="0">
              <a:lnSpc>
                <a:spcPct val="90000"/>
              </a:lnSpc>
              <a:spcBef>
                <a:spcPts val="0"/>
              </a:spcBef>
              <a:spcAft>
                <a:spcPts val="0"/>
              </a:spcAft>
              <a:buClr>
                <a:schemeClr val="dk1"/>
              </a:buClr>
              <a:buSzPts val="4500"/>
              <a:buFont typeface="Calibri"/>
              <a:buNone/>
            </a:pPr>
            <a:r>
              <a:rPr lang="en" b="1"/>
              <a:t>All Maps Lie</a:t>
            </a:r>
            <a:endParaRPr/>
          </a:p>
        </p:txBody>
      </p:sp>
      <p:sp>
        <p:nvSpPr>
          <p:cNvPr id="65" name="Google Shape;65;p15"/>
          <p:cNvSpPr txBox="1">
            <a:spLocks noGrp="1"/>
          </p:cNvSpPr>
          <p:nvPr>
            <p:ph type="subTitle" idx="1"/>
          </p:nvPr>
        </p:nvSpPr>
        <p:spPr>
          <a:xfrm>
            <a:off x="2171700" y="2446850"/>
            <a:ext cx="5065500" cy="1944000"/>
          </a:xfrm>
          <a:prstGeom prst="rect">
            <a:avLst/>
          </a:prstGeom>
          <a:noFill/>
          <a:ln>
            <a:noFill/>
          </a:ln>
        </p:spPr>
        <p:txBody>
          <a:bodyPr spcFirstLastPara="1" wrap="square" lIns="68575" tIns="34275" rIns="68575" bIns="34275" anchor="t" anchorCtr="0">
            <a:normAutofit fontScale="92500" lnSpcReduction="20000"/>
          </a:bodyPr>
          <a:lstStyle/>
          <a:p>
            <a:pPr marL="0" lvl="0" indent="0" algn="ctr" rtl="0">
              <a:lnSpc>
                <a:spcPct val="80000"/>
              </a:lnSpc>
              <a:spcBef>
                <a:spcPts val="0"/>
              </a:spcBef>
              <a:spcAft>
                <a:spcPts val="0"/>
              </a:spcAft>
              <a:buClr>
                <a:schemeClr val="dk1"/>
              </a:buClr>
              <a:buSzPct val="100000"/>
              <a:buNone/>
            </a:pPr>
            <a:r>
              <a:rPr lang="en" sz="1900" b="1" i="1"/>
              <a:t>Critical cartography and decolonising GIS</a:t>
            </a:r>
            <a:endParaRPr/>
          </a:p>
          <a:p>
            <a:pPr marL="0" lvl="0" indent="0" algn="ctr" rtl="0">
              <a:lnSpc>
                <a:spcPct val="80000"/>
              </a:lnSpc>
              <a:spcBef>
                <a:spcPts val="800"/>
              </a:spcBef>
              <a:spcAft>
                <a:spcPts val="0"/>
              </a:spcAft>
              <a:buClr>
                <a:schemeClr val="dk1"/>
              </a:buClr>
              <a:buSzPct val="100000"/>
              <a:buNone/>
            </a:pPr>
            <a:endParaRPr sz="1000"/>
          </a:p>
          <a:p>
            <a:pPr marL="0" lvl="0" indent="0" algn="ctr" rtl="0">
              <a:lnSpc>
                <a:spcPct val="80000"/>
              </a:lnSpc>
              <a:spcBef>
                <a:spcPts val="800"/>
              </a:spcBef>
              <a:spcAft>
                <a:spcPts val="0"/>
              </a:spcAft>
              <a:buClr>
                <a:schemeClr val="dk1"/>
              </a:buClr>
              <a:buSzPct val="60714"/>
              <a:buNone/>
            </a:pPr>
            <a:endParaRPr/>
          </a:p>
          <a:p>
            <a:pPr marL="0" lvl="0" indent="0" algn="ctr" rtl="0">
              <a:lnSpc>
                <a:spcPct val="80000"/>
              </a:lnSpc>
              <a:spcBef>
                <a:spcPts val="800"/>
              </a:spcBef>
              <a:spcAft>
                <a:spcPts val="0"/>
              </a:spcAft>
              <a:buClr>
                <a:schemeClr val="dk1"/>
              </a:buClr>
              <a:buSzPct val="100000"/>
              <a:buNone/>
            </a:pPr>
            <a:endParaRPr sz="1700"/>
          </a:p>
          <a:p>
            <a:pPr marL="0" lvl="0" indent="0" algn="ctr" rtl="0">
              <a:lnSpc>
                <a:spcPct val="80000"/>
              </a:lnSpc>
              <a:spcBef>
                <a:spcPts val="800"/>
              </a:spcBef>
              <a:spcAft>
                <a:spcPts val="0"/>
              </a:spcAft>
              <a:buClr>
                <a:schemeClr val="dk1"/>
              </a:buClr>
              <a:buSzPct val="100000"/>
              <a:buNone/>
            </a:pPr>
            <a:r>
              <a:rPr lang="en" sz="1400" b="1"/>
              <a:t>Dr Sydney J Shep, Rhys Owen, Rere-No-A-Rangi Pope</a:t>
            </a:r>
            <a:endParaRPr sz="1400" b="1"/>
          </a:p>
          <a:p>
            <a:pPr marL="0" lvl="0" indent="0" algn="ctr" rtl="0">
              <a:lnSpc>
                <a:spcPct val="80000"/>
              </a:lnSpc>
              <a:spcBef>
                <a:spcPts val="800"/>
              </a:spcBef>
              <a:spcAft>
                <a:spcPts val="0"/>
              </a:spcAft>
              <a:buClr>
                <a:schemeClr val="dk1"/>
              </a:buClr>
              <a:buSzPct val="100000"/>
              <a:buNone/>
            </a:pPr>
            <a:endParaRPr sz="1400" b="1"/>
          </a:p>
          <a:p>
            <a:pPr marL="0" lvl="0" indent="0" algn="ctr" rtl="0">
              <a:lnSpc>
                <a:spcPct val="80000"/>
              </a:lnSpc>
              <a:spcBef>
                <a:spcPts val="800"/>
              </a:spcBef>
              <a:spcAft>
                <a:spcPts val="0"/>
              </a:spcAft>
              <a:buClr>
                <a:schemeClr val="dk1"/>
              </a:buClr>
              <a:buSzPct val="100000"/>
              <a:buNone/>
            </a:pPr>
            <a:r>
              <a:rPr lang="en" sz="1400" b="1"/>
              <a:t>Te Whare Tā o Waiteata : : Wai-te-ata Press</a:t>
            </a:r>
            <a:endParaRPr/>
          </a:p>
          <a:p>
            <a:pPr marL="0" lvl="0" indent="0" algn="ctr" rtl="0">
              <a:lnSpc>
                <a:spcPct val="80000"/>
              </a:lnSpc>
              <a:spcBef>
                <a:spcPts val="800"/>
              </a:spcBef>
              <a:spcAft>
                <a:spcPts val="0"/>
              </a:spcAft>
              <a:buClr>
                <a:schemeClr val="dk1"/>
              </a:buClr>
              <a:buSzPct val="100000"/>
              <a:buNone/>
            </a:pPr>
            <a:r>
              <a:rPr lang="en" sz="1400" b="1"/>
              <a:t>wtapress@vuw.ac.nz</a:t>
            </a:r>
            <a:endParaRPr sz="1400" b="1"/>
          </a:p>
        </p:txBody>
      </p:sp>
      <p:pic>
        <p:nvPicPr>
          <p:cNvPr id="66" name="Google Shape;66;p15" descr="53841_lg.jpg"/>
          <p:cNvPicPr preferRelativeResize="0"/>
          <p:nvPr/>
        </p:nvPicPr>
        <p:blipFill rotWithShape="1">
          <a:blip r:embed="rId3">
            <a:alphaModFix/>
          </a:blip>
          <a:srcRect/>
          <a:stretch/>
        </p:blipFill>
        <p:spPr>
          <a:xfrm>
            <a:off x="6811110" y="255231"/>
            <a:ext cx="2048210" cy="204821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pic>
        <p:nvPicPr>
          <p:cNvPr id="132" name="Google Shape;132;p24" descr="https://static3.stuff.co.nz/0-landloss-all-4d0af4f9.gif"/>
          <p:cNvPicPr preferRelativeResize="0"/>
          <p:nvPr/>
        </p:nvPicPr>
        <p:blipFill rotWithShape="1">
          <a:blip r:embed="rId3">
            <a:alphaModFix/>
          </a:blip>
          <a:srcRect/>
          <a:stretch/>
        </p:blipFill>
        <p:spPr>
          <a:xfrm>
            <a:off x="942975" y="0"/>
            <a:ext cx="3484961" cy="5143501"/>
          </a:xfrm>
          <a:prstGeom prst="rect">
            <a:avLst/>
          </a:prstGeom>
          <a:noFill/>
          <a:ln>
            <a:noFill/>
          </a:ln>
        </p:spPr>
      </p:pic>
      <p:pic>
        <p:nvPicPr>
          <p:cNvPr id="133" name="Google Shape;133;p24"/>
          <p:cNvPicPr preferRelativeResize="0"/>
          <p:nvPr/>
        </p:nvPicPr>
        <p:blipFill rotWithShape="1">
          <a:blip r:embed="rId4">
            <a:alphaModFix/>
          </a:blip>
          <a:srcRect/>
          <a:stretch/>
        </p:blipFill>
        <p:spPr>
          <a:xfrm>
            <a:off x="4780852" y="0"/>
            <a:ext cx="3439922" cy="51434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pic>
        <p:nvPicPr>
          <p:cNvPr id="139" name="Google Shape;139;p25"/>
          <p:cNvPicPr preferRelativeResize="0"/>
          <p:nvPr/>
        </p:nvPicPr>
        <p:blipFill rotWithShape="1">
          <a:blip r:embed="rId3">
            <a:alphaModFix/>
          </a:blip>
          <a:srcRect/>
          <a:stretch/>
        </p:blipFill>
        <p:spPr>
          <a:xfrm>
            <a:off x="1611630" y="101279"/>
            <a:ext cx="5880735" cy="497478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pic>
        <p:nvPicPr>
          <p:cNvPr id="144" name="Google Shape;144;p26"/>
          <p:cNvPicPr preferRelativeResize="0"/>
          <p:nvPr/>
        </p:nvPicPr>
        <p:blipFill>
          <a:blip r:embed="rId3">
            <a:alphaModFix/>
          </a:blip>
          <a:stretch>
            <a:fillRect/>
          </a:stretch>
        </p:blipFill>
        <p:spPr>
          <a:xfrm>
            <a:off x="3019888" y="56200"/>
            <a:ext cx="3577865" cy="4838700"/>
          </a:xfrm>
          <a:prstGeom prst="rect">
            <a:avLst/>
          </a:prstGeom>
          <a:noFill/>
          <a:ln>
            <a:noFill/>
          </a:ln>
        </p:spPr>
      </p:pic>
      <p:pic>
        <p:nvPicPr>
          <p:cNvPr id="145" name="Google Shape;145;p26"/>
          <p:cNvPicPr preferRelativeResize="0"/>
          <p:nvPr/>
        </p:nvPicPr>
        <p:blipFill rotWithShape="1">
          <a:blip r:embed="rId4">
            <a:alphaModFix/>
          </a:blip>
          <a:srcRect l="44960" t="70656" r="26355" b="22515"/>
          <a:stretch/>
        </p:blipFill>
        <p:spPr>
          <a:xfrm>
            <a:off x="281225" y="399675"/>
            <a:ext cx="2598048" cy="3478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7"/>
          <p:cNvSpPr txBox="1">
            <a:spLocks noGrp="1"/>
          </p:cNvSpPr>
          <p:nvPr>
            <p:ph type="title"/>
          </p:nvPr>
        </p:nvSpPr>
        <p:spPr>
          <a:xfrm>
            <a:off x="339275" y="231975"/>
            <a:ext cx="2999400" cy="29640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None/>
            </a:pPr>
            <a:r>
              <a:rPr lang="en" sz="2400" b="1">
                <a:solidFill>
                  <a:schemeClr val="accent2"/>
                </a:solidFill>
                <a:latin typeface="Roboto"/>
                <a:ea typeface="Roboto"/>
                <a:cs typeface="Roboto"/>
                <a:sym typeface="Roboto"/>
              </a:rPr>
              <a:t>Exploring and expressing the whakapapa of whenua </a:t>
            </a:r>
            <a:endParaRPr sz="2400" b="1">
              <a:solidFill>
                <a:schemeClr val="accent2"/>
              </a:solidFill>
              <a:latin typeface="Roboto"/>
              <a:ea typeface="Roboto"/>
              <a:cs typeface="Roboto"/>
              <a:sym typeface="Roboto"/>
            </a:endParaRPr>
          </a:p>
          <a:p>
            <a:pPr marL="0" lvl="0" indent="0" algn="l" rtl="0">
              <a:lnSpc>
                <a:spcPct val="115000"/>
              </a:lnSpc>
              <a:spcBef>
                <a:spcPts val="0"/>
              </a:spcBef>
              <a:spcAft>
                <a:spcPts val="0"/>
              </a:spcAft>
              <a:buNone/>
            </a:pPr>
            <a:endParaRPr sz="2400" b="1">
              <a:solidFill>
                <a:schemeClr val="accent2"/>
              </a:solidFill>
              <a:latin typeface="Roboto"/>
              <a:ea typeface="Roboto"/>
              <a:cs typeface="Roboto"/>
              <a:sym typeface="Roboto"/>
            </a:endParaRPr>
          </a:p>
          <a:p>
            <a:pPr marL="0" lvl="0" indent="0" algn="l" rtl="0">
              <a:lnSpc>
                <a:spcPct val="115000"/>
              </a:lnSpc>
              <a:spcBef>
                <a:spcPts val="0"/>
              </a:spcBef>
              <a:spcAft>
                <a:spcPts val="0"/>
              </a:spcAft>
              <a:buNone/>
            </a:pPr>
            <a:endParaRPr sz="2400" b="1">
              <a:solidFill>
                <a:schemeClr val="accent2"/>
              </a:solidFill>
              <a:latin typeface="Roboto"/>
              <a:ea typeface="Roboto"/>
              <a:cs typeface="Roboto"/>
              <a:sym typeface="Roboto"/>
            </a:endParaRPr>
          </a:p>
          <a:p>
            <a:pPr marL="0" lvl="0" indent="0" algn="l" rtl="0">
              <a:lnSpc>
                <a:spcPct val="115000"/>
              </a:lnSpc>
              <a:spcBef>
                <a:spcPts val="0"/>
              </a:spcBef>
              <a:spcAft>
                <a:spcPts val="0"/>
              </a:spcAft>
              <a:buNone/>
            </a:pPr>
            <a:r>
              <a:rPr lang="en" sz="2400" b="1">
                <a:solidFill>
                  <a:schemeClr val="accent2"/>
                </a:solidFill>
                <a:latin typeface="Roboto"/>
                <a:ea typeface="Roboto"/>
                <a:cs typeface="Roboto"/>
                <a:sym typeface="Roboto"/>
              </a:rPr>
              <a:t>linked.art </a:t>
            </a:r>
            <a:endParaRPr sz="2400" b="1">
              <a:solidFill>
                <a:schemeClr val="accent2"/>
              </a:solidFill>
              <a:latin typeface="Roboto"/>
              <a:ea typeface="Roboto"/>
              <a:cs typeface="Roboto"/>
              <a:sym typeface="Roboto"/>
            </a:endParaRPr>
          </a:p>
        </p:txBody>
      </p:sp>
      <p:pic>
        <p:nvPicPr>
          <p:cNvPr id="151" name="Google Shape;151;p27"/>
          <p:cNvPicPr preferRelativeResize="0"/>
          <p:nvPr/>
        </p:nvPicPr>
        <p:blipFill>
          <a:blip r:embed="rId3">
            <a:alphaModFix/>
          </a:blip>
          <a:stretch>
            <a:fillRect/>
          </a:stretch>
        </p:blipFill>
        <p:spPr>
          <a:xfrm>
            <a:off x="4159576" y="0"/>
            <a:ext cx="4948799"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8"/>
          <p:cNvSpPr txBox="1">
            <a:spLocks noGrp="1"/>
          </p:cNvSpPr>
          <p:nvPr>
            <p:ph type="title"/>
          </p:nvPr>
        </p:nvSpPr>
        <p:spPr>
          <a:xfrm>
            <a:off x="471488" y="205383"/>
            <a:ext cx="5915100" cy="7458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chemeClr val="dk1"/>
              </a:buClr>
              <a:buSzPts val="3300"/>
              <a:buFont typeface="Calibri"/>
              <a:buNone/>
            </a:pPr>
            <a:r>
              <a:rPr lang="en" b="1"/>
              <a:t>Key Challenges</a:t>
            </a:r>
            <a:endParaRPr/>
          </a:p>
        </p:txBody>
      </p:sp>
      <p:sp>
        <p:nvSpPr>
          <p:cNvPr id="158" name="Google Shape;158;p28"/>
          <p:cNvSpPr txBox="1">
            <a:spLocks noGrp="1"/>
          </p:cNvSpPr>
          <p:nvPr>
            <p:ph type="body" idx="1"/>
          </p:nvPr>
        </p:nvSpPr>
        <p:spPr>
          <a:xfrm>
            <a:off x="471500" y="1026925"/>
            <a:ext cx="7846200" cy="3226800"/>
          </a:xfrm>
          <a:prstGeom prst="rect">
            <a:avLst/>
          </a:prstGeom>
          <a:noFill/>
          <a:ln>
            <a:noFill/>
          </a:ln>
        </p:spPr>
        <p:txBody>
          <a:bodyPr spcFirstLastPara="1" wrap="square" lIns="68575" tIns="34275" rIns="68575" bIns="34275" anchor="t" anchorCtr="0">
            <a:noAutofit/>
          </a:bodyPr>
          <a:lstStyle/>
          <a:p>
            <a:pPr marL="177800" lvl="0" indent="-152400" algn="l" rtl="0">
              <a:lnSpc>
                <a:spcPct val="100000"/>
              </a:lnSpc>
              <a:spcBef>
                <a:spcPts val="0"/>
              </a:spcBef>
              <a:spcAft>
                <a:spcPts val="0"/>
              </a:spcAft>
              <a:buClr>
                <a:schemeClr val="dk1"/>
              </a:buClr>
              <a:buSzPts val="1800"/>
              <a:buChar char="●"/>
            </a:pPr>
            <a:r>
              <a:rPr lang="en"/>
              <a:t>GIS is as much a visual language as a scientific / technical one</a:t>
            </a:r>
            <a:endParaRPr/>
          </a:p>
          <a:p>
            <a:pPr marL="177800" lvl="0" indent="-152400" algn="l" rtl="0">
              <a:lnSpc>
                <a:spcPct val="100000"/>
              </a:lnSpc>
              <a:spcBef>
                <a:spcPts val="800"/>
              </a:spcBef>
              <a:spcAft>
                <a:spcPts val="0"/>
              </a:spcAft>
              <a:buClr>
                <a:schemeClr val="dk1"/>
              </a:buClr>
              <a:buSzPts val="1800"/>
              <a:buChar char="●"/>
            </a:pPr>
            <a:r>
              <a:rPr lang="en"/>
              <a:t>Technology drives representations: normalisation</a:t>
            </a:r>
            <a:endParaRPr/>
          </a:p>
          <a:p>
            <a:pPr marL="177800" lvl="0" indent="-152400" algn="l" rtl="0">
              <a:lnSpc>
                <a:spcPct val="100000"/>
              </a:lnSpc>
              <a:spcBef>
                <a:spcPts val="800"/>
              </a:spcBef>
              <a:spcAft>
                <a:spcPts val="0"/>
              </a:spcAft>
              <a:buClr>
                <a:schemeClr val="dk1"/>
              </a:buClr>
              <a:buSzPts val="1800"/>
              <a:buChar char="●"/>
            </a:pPr>
            <a:r>
              <a:rPr lang="en"/>
              <a:t>How do you represent ambiguity / imprecision / gaps in archival data? not everything can be fixed as a point, line, or polygon</a:t>
            </a:r>
            <a:endParaRPr/>
          </a:p>
          <a:p>
            <a:pPr marL="177800" lvl="0" indent="-152400" algn="l" rtl="0">
              <a:lnSpc>
                <a:spcPct val="100000"/>
              </a:lnSpc>
              <a:spcBef>
                <a:spcPts val="800"/>
              </a:spcBef>
              <a:spcAft>
                <a:spcPts val="0"/>
              </a:spcAft>
              <a:buClr>
                <a:schemeClr val="dk1"/>
              </a:buClr>
              <a:buSzPts val="1800"/>
              <a:buChar char="●"/>
            </a:pPr>
            <a:r>
              <a:rPr lang="en"/>
              <a:t>(Im)-possibility of cross-cultural narratives: geonarratives</a:t>
            </a:r>
            <a:endParaRPr/>
          </a:p>
          <a:p>
            <a:pPr marL="177800" lvl="0" indent="-152400" algn="l" rtl="0">
              <a:lnSpc>
                <a:spcPct val="100000"/>
              </a:lnSpc>
              <a:spcBef>
                <a:spcPts val="800"/>
              </a:spcBef>
              <a:spcAft>
                <a:spcPts val="0"/>
              </a:spcAft>
              <a:buClr>
                <a:schemeClr val="dk1"/>
              </a:buClr>
              <a:buSzPts val="1800"/>
              <a:buChar char="●"/>
            </a:pPr>
            <a:r>
              <a:rPr lang="en"/>
              <a:t>Mapping personal spatial relationships: positionality</a:t>
            </a:r>
            <a:endParaRPr/>
          </a:p>
          <a:p>
            <a:pPr marL="177800" lvl="0" indent="-152400" algn="l" rtl="0">
              <a:lnSpc>
                <a:spcPct val="100000"/>
              </a:lnSpc>
              <a:spcBef>
                <a:spcPts val="800"/>
              </a:spcBef>
              <a:spcAft>
                <a:spcPts val="0"/>
              </a:spcAft>
              <a:buClr>
                <a:schemeClr val="dk1"/>
              </a:buClr>
              <a:buSzPts val="1800"/>
              <a:buChar char="●"/>
            </a:pPr>
            <a:r>
              <a:rPr lang="en"/>
              <a:t>Plotting identity / belonging / emotion: reflexivity</a:t>
            </a:r>
            <a:endParaRPr/>
          </a:p>
          <a:p>
            <a:pPr marL="177800" lvl="0" indent="-152400" algn="l" rtl="0">
              <a:lnSpc>
                <a:spcPct val="100000"/>
              </a:lnSpc>
              <a:spcBef>
                <a:spcPts val="800"/>
              </a:spcBef>
              <a:spcAft>
                <a:spcPts val="0"/>
              </a:spcAft>
              <a:buClr>
                <a:schemeClr val="dk1"/>
              </a:buClr>
              <a:buSzPts val="1800"/>
              <a:buChar char="●"/>
            </a:pPr>
            <a:r>
              <a:rPr lang="en"/>
              <a:t>What is gained / lost in process of creating ‘maps’ as an aid to understanding?</a:t>
            </a:r>
            <a:endParaRPr/>
          </a:p>
          <a:p>
            <a:pPr marL="177800" lvl="0" indent="-38100" algn="l" rtl="0">
              <a:lnSpc>
                <a:spcPct val="90000"/>
              </a:lnSpc>
              <a:spcBef>
                <a:spcPts val="800"/>
              </a:spcBef>
              <a:spcAft>
                <a:spcPts val="1200"/>
              </a:spcAft>
              <a:buClr>
                <a:schemeClr val="dk1"/>
              </a:buClr>
              <a:buSzPts val="2100"/>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pic>
        <p:nvPicPr>
          <p:cNvPr id="163" name="Google Shape;163;p29"/>
          <p:cNvPicPr preferRelativeResize="0"/>
          <p:nvPr/>
        </p:nvPicPr>
        <p:blipFill rotWithShape="1">
          <a:blip r:embed="rId3">
            <a:alphaModFix/>
          </a:blip>
          <a:srcRect t="-2861" b="20400"/>
          <a:stretch/>
        </p:blipFill>
        <p:spPr>
          <a:xfrm>
            <a:off x="1514300" y="-188650"/>
            <a:ext cx="6298924" cy="5143501"/>
          </a:xfrm>
          <a:prstGeom prst="rect">
            <a:avLst/>
          </a:prstGeom>
          <a:noFill/>
          <a:ln>
            <a:noFill/>
          </a:ln>
        </p:spPr>
      </p:pic>
      <p:sp>
        <p:nvSpPr>
          <p:cNvPr id="164" name="Google Shape;164;p29"/>
          <p:cNvSpPr txBox="1"/>
          <p:nvPr/>
        </p:nvSpPr>
        <p:spPr>
          <a:xfrm>
            <a:off x="128600" y="4700750"/>
            <a:ext cx="13857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Otakeho, Taranaki 2019</a:t>
            </a:r>
            <a:endParaRPr sz="8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pic>
        <p:nvPicPr>
          <p:cNvPr id="71" name="Google Shape;71;p16" descr="2111672366_a99d0472a7_b.jpg"/>
          <p:cNvPicPr preferRelativeResize="0"/>
          <p:nvPr/>
        </p:nvPicPr>
        <p:blipFill rotWithShape="1">
          <a:blip r:embed="rId3">
            <a:alphaModFix/>
          </a:blip>
          <a:srcRect/>
          <a:stretch/>
        </p:blipFill>
        <p:spPr>
          <a:xfrm>
            <a:off x="5442438" y="1005576"/>
            <a:ext cx="3273828" cy="3273828"/>
          </a:xfrm>
          <a:prstGeom prst="rect">
            <a:avLst/>
          </a:prstGeom>
          <a:noFill/>
          <a:ln>
            <a:noFill/>
          </a:ln>
        </p:spPr>
      </p:pic>
      <p:sp>
        <p:nvSpPr>
          <p:cNvPr id="72" name="Google Shape;72;p16"/>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chemeClr val="dk1"/>
              </a:buClr>
              <a:buSzPts val="3300"/>
              <a:buFont typeface="Calibri"/>
              <a:buNone/>
            </a:pPr>
            <a:r>
              <a:rPr lang="en" b="1"/>
              <a:t>map for today</a:t>
            </a:r>
            <a:endParaRPr/>
          </a:p>
        </p:txBody>
      </p:sp>
      <p:sp>
        <p:nvSpPr>
          <p:cNvPr id="73" name="Google Shape;73;p16"/>
          <p:cNvSpPr txBox="1">
            <a:spLocks noGrp="1"/>
          </p:cNvSpPr>
          <p:nvPr>
            <p:ph type="body" idx="1"/>
          </p:nvPr>
        </p:nvSpPr>
        <p:spPr>
          <a:xfrm>
            <a:off x="628650" y="1200151"/>
            <a:ext cx="5932200" cy="3394500"/>
          </a:xfrm>
          <a:prstGeom prst="rect">
            <a:avLst/>
          </a:prstGeom>
          <a:noFill/>
          <a:ln>
            <a:noFill/>
          </a:ln>
        </p:spPr>
        <p:txBody>
          <a:bodyPr spcFirstLastPara="1" wrap="square" lIns="68575" tIns="34275" rIns="68575" bIns="34275" anchor="t" anchorCtr="0">
            <a:normAutofit/>
          </a:bodyPr>
          <a:lstStyle/>
          <a:p>
            <a:pPr marL="177800" lvl="0" indent="-177800" algn="l" rtl="0">
              <a:lnSpc>
                <a:spcPct val="90000"/>
              </a:lnSpc>
              <a:spcBef>
                <a:spcPts val="0"/>
              </a:spcBef>
              <a:spcAft>
                <a:spcPts val="0"/>
              </a:spcAft>
              <a:buClr>
                <a:schemeClr val="dk1"/>
              </a:buClr>
              <a:buSzPts val="1800"/>
              <a:buChar char="●"/>
            </a:pPr>
            <a:r>
              <a:rPr lang="en" sz="1800"/>
              <a:t>What kind(s) of stories do maps tell? Or not tell?</a:t>
            </a:r>
            <a:endParaRPr sz="1800"/>
          </a:p>
          <a:p>
            <a:pPr marL="177800" lvl="0" indent="-177800" algn="l" rtl="0">
              <a:lnSpc>
                <a:spcPct val="90000"/>
              </a:lnSpc>
              <a:spcBef>
                <a:spcPts val="800"/>
              </a:spcBef>
              <a:spcAft>
                <a:spcPts val="0"/>
              </a:spcAft>
              <a:buClr>
                <a:schemeClr val="dk1"/>
              </a:buClr>
              <a:buSzPts val="1800"/>
              <a:buChar char="●"/>
            </a:pPr>
            <a:r>
              <a:rPr lang="en" sz="1800"/>
              <a:t>Who is telling the story and what version of reality is represented?</a:t>
            </a:r>
            <a:endParaRPr sz="1800"/>
          </a:p>
          <a:p>
            <a:pPr marL="177800" lvl="0" indent="-177800" algn="l" rtl="0">
              <a:lnSpc>
                <a:spcPct val="90000"/>
              </a:lnSpc>
              <a:spcBef>
                <a:spcPts val="800"/>
              </a:spcBef>
              <a:spcAft>
                <a:spcPts val="0"/>
              </a:spcAft>
              <a:buClr>
                <a:schemeClr val="dk1"/>
              </a:buClr>
              <a:buSzPts val="1800"/>
              <a:buChar char="●"/>
            </a:pPr>
            <a:r>
              <a:rPr lang="en" sz="1800"/>
              <a:t>What authority structures are promoted/reinforced?</a:t>
            </a:r>
            <a:endParaRPr sz="1800"/>
          </a:p>
          <a:p>
            <a:pPr marL="177800" lvl="0" indent="-177800" algn="l" rtl="0">
              <a:lnSpc>
                <a:spcPct val="90000"/>
              </a:lnSpc>
              <a:spcBef>
                <a:spcPts val="800"/>
              </a:spcBef>
              <a:spcAft>
                <a:spcPts val="0"/>
              </a:spcAft>
              <a:buClr>
                <a:schemeClr val="dk1"/>
              </a:buClr>
              <a:buSzPts val="1800"/>
              <a:buChar char="●"/>
            </a:pPr>
            <a:r>
              <a:rPr lang="en" sz="1800"/>
              <a:t>What is at stake when you make a map?</a:t>
            </a:r>
            <a:endParaRPr sz="1800"/>
          </a:p>
          <a:p>
            <a:pPr marL="177800" lvl="0" indent="-177800" algn="l" rtl="0">
              <a:lnSpc>
                <a:spcPct val="90000"/>
              </a:lnSpc>
              <a:spcBef>
                <a:spcPts val="800"/>
              </a:spcBef>
              <a:spcAft>
                <a:spcPts val="0"/>
              </a:spcAft>
              <a:buClr>
                <a:schemeClr val="dk1"/>
              </a:buClr>
              <a:buSzPts val="1800"/>
              <a:buChar char="●"/>
            </a:pPr>
            <a:r>
              <a:rPr lang="en" sz="1800"/>
              <a:t>Why are some maps more difficult to make than others?</a:t>
            </a:r>
            <a:endParaRPr sz="1800"/>
          </a:p>
          <a:p>
            <a:pPr marL="177800" lvl="0" indent="-177800" algn="l" rtl="0">
              <a:lnSpc>
                <a:spcPct val="90000"/>
              </a:lnSpc>
              <a:spcBef>
                <a:spcPts val="800"/>
              </a:spcBef>
              <a:spcAft>
                <a:spcPts val="0"/>
              </a:spcAft>
              <a:buClr>
                <a:schemeClr val="dk1"/>
              </a:buClr>
              <a:buSzPts val="1800"/>
              <a:buChar char="●"/>
            </a:pPr>
            <a:r>
              <a:rPr lang="en" sz="1800"/>
              <a:t>What happens when you don’t have data?</a:t>
            </a:r>
            <a:endParaRPr sz="1800"/>
          </a:p>
          <a:p>
            <a:pPr marL="177800" lvl="0" indent="-177800" algn="l" rtl="0">
              <a:lnSpc>
                <a:spcPct val="90000"/>
              </a:lnSpc>
              <a:spcBef>
                <a:spcPts val="800"/>
              </a:spcBef>
              <a:spcAft>
                <a:spcPts val="1200"/>
              </a:spcAft>
              <a:buClr>
                <a:schemeClr val="dk1"/>
              </a:buClr>
              <a:buSzPts val="1800"/>
              <a:buChar char="●"/>
            </a:pPr>
            <a:r>
              <a:rPr lang="en" sz="1800"/>
              <a:t>What are mapmakers’ social responsibilities</a:t>
            </a:r>
            <a:r>
              <a:rPr lang="en"/>
              <a:t>?</a:t>
            </a:r>
            <a:endParaRPr/>
          </a:p>
        </p:txBody>
      </p:sp>
      <p:sp>
        <p:nvSpPr>
          <p:cNvPr id="74" name="Google Shape;74;p16"/>
          <p:cNvSpPr txBox="1"/>
          <p:nvPr/>
        </p:nvSpPr>
        <p:spPr>
          <a:xfrm>
            <a:off x="3628725" y="4358726"/>
            <a:ext cx="5092800" cy="2541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200" b="0" i="0" u="none" strike="noStrike" cap="none">
                <a:solidFill>
                  <a:schemeClr val="dk1"/>
                </a:solidFill>
                <a:latin typeface="Arial"/>
                <a:ea typeface="Arial"/>
                <a:cs typeface="Arial"/>
                <a:sym typeface="Arial"/>
              </a:rPr>
              <a:t>Andreas Koberle, </a:t>
            </a:r>
            <a:r>
              <a:rPr lang="en" sz="1200" b="0" i="0" u="sng" strike="noStrike" cap="none">
                <a:solidFill>
                  <a:schemeClr val="dk1"/>
                </a:solidFill>
                <a:latin typeface="Arial"/>
                <a:ea typeface="Arial"/>
                <a:cs typeface="Arial"/>
                <a:sym typeface="Arial"/>
                <a:hlinkClick r:id="rId4">
                  <a:extLst>
                    <a:ext uri="{A12FA001-AC4F-418D-AE19-62706E023703}">
                      <ahyp:hlinkClr xmlns:ahyp="http://schemas.microsoft.com/office/drawing/2018/hyperlinkcolor" val="tx"/>
                    </a:ext>
                  </a:extLst>
                </a:hlinkClick>
              </a:rPr>
              <a:t>http://www.flickr.com/photos/eskimoblood/2111672366/</a:t>
            </a:r>
            <a:endParaRPr sz="1200" b="0" i="0" u="none" strike="noStrike" cap="none">
              <a:solidFill>
                <a:schemeClr val="dk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a:off x="471488" y="205383"/>
            <a:ext cx="5915100" cy="7458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chemeClr val="dk1"/>
              </a:buClr>
              <a:buSzPts val="3300"/>
              <a:buFont typeface="Calibri"/>
              <a:buNone/>
            </a:pPr>
            <a:r>
              <a:rPr lang="en" b="1"/>
              <a:t>The Spatial Turn in History</a:t>
            </a:r>
            <a:endParaRPr/>
          </a:p>
        </p:txBody>
      </p:sp>
      <p:sp>
        <p:nvSpPr>
          <p:cNvPr id="81" name="Google Shape;81;p17"/>
          <p:cNvSpPr txBox="1">
            <a:spLocks noGrp="1"/>
          </p:cNvSpPr>
          <p:nvPr>
            <p:ph type="body" idx="1"/>
          </p:nvPr>
        </p:nvSpPr>
        <p:spPr>
          <a:xfrm>
            <a:off x="471500" y="1026925"/>
            <a:ext cx="7839600" cy="3676500"/>
          </a:xfrm>
          <a:prstGeom prst="rect">
            <a:avLst/>
          </a:prstGeom>
          <a:noFill/>
          <a:ln>
            <a:noFill/>
          </a:ln>
        </p:spPr>
        <p:txBody>
          <a:bodyPr spcFirstLastPara="1" wrap="square" lIns="68575" tIns="34275" rIns="68575" bIns="34275" anchor="t" anchorCtr="0">
            <a:noAutofit/>
          </a:bodyPr>
          <a:lstStyle/>
          <a:p>
            <a:pPr marL="177800" lvl="0" indent="-152400" algn="l" rtl="0">
              <a:lnSpc>
                <a:spcPct val="100000"/>
              </a:lnSpc>
              <a:spcBef>
                <a:spcPts val="0"/>
              </a:spcBef>
              <a:spcAft>
                <a:spcPts val="0"/>
              </a:spcAft>
              <a:buClr>
                <a:schemeClr val="dk1"/>
              </a:buClr>
              <a:buSzPts val="1800"/>
              <a:buChar char="●"/>
            </a:pPr>
            <a:r>
              <a:rPr lang="en"/>
              <a:t>History is just not about time but space as well = “spacetime continuum” = time is a human construct for representing movement through space [Alfred Einstein]</a:t>
            </a:r>
            <a:endParaRPr/>
          </a:p>
          <a:p>
            <a:pPr marL="177800" lvl="0" indent="-152400" algn="l" rtl="0">
              <a:lnSpc>
                <a:spcPct val="100000"/>
              </a:lnSpc>
              <a:spcBef>
                <a:spcPts val="800"/>
              </a:spcBef>
              <a:spcAft>
                <a:spcPts val="0"/>
              </a:spcAft>
              <a:buClr>
                <a:schemeClr val="dk1"/>
              </a:buClr>
              <a:buSzPts val="1800"/>
              <a:buChar char="●"/>
            </a:pPr>
            <a:r>
              <a:rPr lang="en"/>
              <a:t> Historical GIS [HGIS], spatial history, spatially-enabled history, deep mapping</a:t>
            </a:r>
            <a:endParaRPr/>
          </a:p>
          <a:p>
            <a:pPr marL="177800" lvl="0" indent="-152400" algn="l" rtl="0">
              <a:lnSpc>
                <a:spcPct val="100000"/>
              </a:lnSpc>
              <a:spcBef>
                <a:spcPts val="800"/>
              </a:spcBef>
              <a:spcAft>
                <a:spcPts val="0"/>
              </a:spcAft>
              <a:buClr>
                <a:schemeClr val="dk1"/>
              </a:buClr>
              <a:buSzPts val="1800"/>
              <a:buChar char="●"/>
            </a:pPr>
            <a:r>
              <a:rPr lang="en"/>
              <a:t>Definitions:</a:t>
            </a:r>
            <a:endParaRPr/>
          </a:p>
          <a:p>
            <a:pPr marL="520700" lvl="1" indent="-177800" algn="l" rtl="0">
              <a:lnSpc>
                <a:spcPct val="100000"/>
              </a:lnSpc>
              <a:spcBef>
                <a:spcPts val="400"/>
              </a:spcBef>
              <a:spcAft>
                <a:spcPts val="0"/>
              </a:spcAft>
              <a:buClr>
                <a:schemeClr val="dk1"/>
              </a:buClr>
              <a:buSzPts val="1800"/>
              <a:buChar char="○"/>
            </a:pPr>
            <a:r>
              <a:rPr lang="en" sz="1800"/>
              <a:t>Space: measurable, physical form</a:t>
            </a:r>
            <a:endParaRPr sz="1800"/>
          </a:p>
          <a:p>
            <a:pPr marL="520700" lvl="1" indent="-177800" algn="l" rtl="0">
              <a:lnSpc>
                <a:spcPct val="100000"/>
              </a:lnSpc>
              <a:spcBef>
                <a:spcPts val="400"/>
              </a:spcBef>
              <a:spcAft>
                <a:spcPts val="0"/>
              </a:spcAft>
              <a:buClr>
                <a:schemeClr val="dk1"/>
              </a:buClr>
              <a:buSzPts val="1800"/>
              <a:buChar char="○"/>
            </a:pPr>
            <a:r>
              <a:rPr lang="en" sz="1800" b="1"/>
              <a:t>Place: socially constructed and local, infused with human meaning</a:t>
            </a:r>
            <a:endParaRPr sz="1800"/>
          </a:p>
          <a:p>
            <a:pPr marL="520700" lvl="1" indent="-177800" algn="l" rtl="0">
              <a:lnSpc>
                <a:spcPct val="100000"/>
              </a:lnSpc>
              <a:spcBef>
                <a:spcPts val="400"/>
              </a:spcBef>
              <a:spcAft>
                <a:spcPts val="0"/>
              </a:spcAft>
              <a:buClr>
                <a:schemeClr val="dk1"/>
              </a:buClr>
              <a:buSzPts val="1800"/>
              <a:buChar char="○"/>
            </a:pPr>
            <a:r>
              <a:rPr lang="en" sz="1800"/>
              <a:t>Location: specific area defined by geo-coordinates</a:t>
            </a:r>
            <a:endParaRPr sz="1800"/>
          </a:p>
          <a:p>
            <a:pPr marL="520700" lvl="1" indent="-177800" algn="l" rtl="0">
              <a:lnSpc>
                <a:spcPct val="100000"/>
              </a:lnSpc>
              <a:spcBef>
                <a:spcPts val="400"/>
              </a:spcBef>
              <a:spcAft>
                <a:spcPts val="1200"/>
              </a:spcAft>
              <a:buClr>
                <a:schemeClr val="dk1"/>
              </a:buClr>
              <a:buSzPts val="1800"/>
              <a:buChar char="○"/>
            </a:pPr>
            <a:r>
              <a:rPr lang="en" sz="1800"/>
              <a:t>Site: specific location </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471488" y="205383"/>
            <a:ext cx="5915100" cy="7458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chemeClr val="dk1"/>
              </a:buClr>
              <a:buSzPts val="3300"/>
              <a:buFont typeface="Calibri"/>
              <a:buNone/>
            </a:pPr>
            <a:r>
              <a:rPr lang="en" b="1"/>
              <a:t>&lt; place-making &gt;</a:t>
            </a:r>
            <a:endParaRPr/>
          </a:p>
        </p:txBody>
      </p:sp>
      <p:sp>
        <p:nvSpPr>
          <p:cNvPr id="88" name="Google Shape;88;p18"/>
          <p:cNvSpPr txBox="1">
            <a:spLocks noGrp="1"/>
          </p:cNvSpPr>
          <p:nvPr>
            <p:ph type="body" idx="1"/>
          </p:nvPr>
        </p:nvSpPr>
        <p:spPr>
          <a:xfrm>
            <a:off x="628650" y="1268025"/>
            <a:ext cx="7886700" cy="1021500"/>
          </a:xfrm>
          <a:prstGeom prst="rect">
            <a:avLst/>
          </a:prstGeom>
          <a:noFill/>
          <a:ln>
            <a:noFill/>
          </a:ln>
        </p:spPr>
        <p:txBody>
          <a:bodyPr spcFirstLastPara="1" wrap="square" lIns="68575" tIns="34275" rIns="68575" bIns="34275" anchor="t" anchorCtr="0">
            <a:normAutofit fontScale="62500"/>
          </a:bodyPr>
          <a:lstStyle/>
          <a:p>
            <a:pPr marL="0" lvl="0" indent="0" algn="l" rtl="0">
              <a:lnSpc>
                <a:spcPct val="115000"/>
              </a:lnSpc>
              <a:spcBef>
                <a:spcPts val="0"/>
              </a:spcBef>
              <a:spcAft>
                <a:spcPts val="0"/>
              </a:spcAft>
              <a:buClr>
                <a:schemeClr val="dk1"/>
              </a:buClr>
              <a:buSzPct val="91232"/>
              <a:buNone/>
            </a:pPr>
            <a:r>
              <a:rPr lang="en" sz="2301">
                <a:solidFill>
                  <a:srgbClr val="000000"/>
                </a:solidFill>
              </a:rPr>
              <a:t>“The past cannot exist in time; only in space. All human action </a:t>
            </a:r>
            <a:r>
              <a:rPr lang="en" sz="2301" i="1">
                <a:solidFill>
                  <a:srgbClr val="000000"/>
                </a:solidFill>
              </a:rPr>
              <a:t>takes</a:t>
            </a:r>
            <a:r>
              <a:rPr lang="en" sz="2301">
                <a:solidFill>
                  <a:srgbClr val="000000"/>
                </a:solidFill>
              </a:rPr>
              <a:t> and </a:t>
            </a:r>
            <a:r>
              <a:rPr lang="en" sz="2301" i="1">
                <a:solidFill>
                  <a:srgbClr val="000000"/>
                </a:solidFill>
              </a:rPr>
              <a:t>makes</a:t>
            </a:r>
            <a:r>
              <a:rPr lang="en" sz="2301">
                <a:solidFill>
                  <a:srgbClr val="000000"/>
                </a:solidFill>
              </a:rPr>
              <a:t> place. The past is a set of places made by human action. History is a map of those places.”</a:t>
            </a:r>
            <a:endParaRPr sz="2301">
              <a:solidFill>
                <a:srgbClr val="000000"/>
              </a:solidFill>
            </a:endParaRPr>
          </a:p>
          <a:p>
            <a:pPr marL="0" lvl="0" indent="0" algn="r" rtl="0">
              <a:lnSpc>
                <a:spcPct val="100000"/>
              </a:lnSpc>
              <a:spcBef>
                <a:spcPts val="0"/>
              </a:spcBef>
              <a:spcAft>
                <a:spcPts val="0"/>
              </a:spcAft>
              <a:buClr>
                <a:schemeClr val="dk1"/>
              </a:buClr>
              <a:buSzPct val="109090"/>
              <a:buFont typeface="Calibri"/>
              <a:buNone/>
            </a:pPr>
            <a:r>
              <a:rPr lang="en" sz="1100">
                <a:solidFill>
                  <a:schemeClr val="dk1"/>
                </a:solidFill>
              </a:rPr>
              <a:t>Philip J. Ethington, “Placing the Past: ‘Groundwork’ for a Spatial Theory of History,” </a:t>
            </a:r>
            <a:r>
              <a:rPr lang="en" sz="1100" i="1">
                <a:solidFill>
                  <a:schemeClr val="dk1"/>
                </a:solidFill>
              </a:rPr>
              <a:t>Rethinking History </a:t>
            </a:r>
            <a:r>
              <a:rPr lang="en" sz="1100">
                <a:solidFill>
                  <a:schemeClr val="dk1"/>
                </a:solidFill>
              </a:rPr>
              <a:t>11:4 (December 2007): 465-93; 465.</a:t>
            </a:r>
            <a:endParaRPr>
              <a:solidFill>
                <a:srgbClr val="000000"/>
              </a:solidFill>
            </a:endParaRPr>
          </a:p>
          <a:p>
            <a:pPr marL="0" lvl="0" indent="0" algn="l" rtl="0">
              <a:lnSpc>
                <a:spcPct val="90000"/>
              </a:lnSpc>
              <a:spcBef>
                <a:spcPts val="800"/>
              </a:spcBef>
              <a:spcAft>
                <a:spcPts val="1200"/>
              </a:spcAft>
              <a:buClr>
                <a:schemeClr val="dk1"/>
              </a:buClr>
              <a:buSzPct val="100000"/>
              <a:buNone/>
            </a:pPr>
            <a:endParaRPr sz="1400"/>
          </a:p>
        </p:txBody>
      </p:sp>
      <p:pic>
        <p:nvPicPr>
          <p:cNvPr id="89" name="Google Shape;89;p18"/>
          <p:cNvPicPr preferRelativeResize="0"/>
          <p:nvPr/>
        </p:nvPicPr>
        <p:blipFill rotWithShape="1">
          <a:blip r:embed="rId3">
            <a:alphaModFix/>
          </a:blip>
          <a:srcRect l="27571" t="24650" r="28886" b="53501"/>
          <a:stretch/>
        </p:blipFill>
        <p:spPr>
          <a:xfrm>
            <a:off x="2629710" y="2009894"/>
            <a:ext cx="3583307" cy="1123709"/>
          </a:xfrm>
          <a:prstGeom prst="rect">
            <a:avLst/>
          </a:prstGeom>
          <a:noFill/>
          <a:ln>
            <a:noFill/>
          </a:ln>
        </p:spPr>
      </p:pic>
      <p:sp>
        <p:nvSpPr>
          <p:cNvPr id="90" name="Google Shape;90;p18"/>
          <p:cNvSpPr txBox="1"/>
          <p:nvPr/>
        </p:nvSpPr>
        <p:spPr>
          <a:xfrm>
            <a:off x="731400" y="3291925"/>
            <a:ext cx="7681200" cy="11958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200">
                <a:solidFill>
                  <a:schemeClr val="dk1"/>
                </a:solidFill>
              </a:rPr>
              <a:t>“'Mapping the Lakes' maps out two textual accounts of journeys through the landscape of the Lake District: Thomas Gray's tour of the region in the autumn of 1769; and Samuel Taylor Coleridge's 'circumcursion' of the area in August 1802. This website offers GIS representations of these two accounts of place and suggests ways in which the mapping process opens up spatial thinking about these geo-specific texts. The project also offers general reflections on the intersections of digital cartography and electronic textuality, paving the way for future research on the literature of landscape and environment.” </a:t>
            </a:r>
            <a:r>
              <a:rPr lang="en" sz="1100" u="sng">
                <a:solidFill>
                  <a:schemeClr val="accent5"/>
                </a:solidFill>
                <a:hlinkClick r:id="rId4">
                  <a:extLst>
                    <a:ext uri="{A12FA001-AC4F-418D-AE19-62706E023703}">
                      <ahyp:hlinkClr xmlns:ahyp="http://schemas.microsoft.com/office/drawing/2018/hyperlinkcolor" val="tx"/>
                    </a:ext>
                  </a:extLst>
                </a:hlinkClick>
              </a:rPr>
              <a:t>https://www.lancaster.ac.uk/mappingthelakes/</a:t>
            </a:r>
            <a:r>
              <a:rPr lang="en" sz="1100">
                <a:solidFill>
                  <a:schemeClr val="dk1"/>
                </a:solidFill>
              </a:rPr>
              <a:t> </a:t>
            </a:r>
            <a:endParaRPr sz="12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9"/>
          <p:cNvSpPr txBox="1">
            <a:spLocks noGrp="1"/>
          </p:cNvSpPr>
          <p:nvPr>
            <p:ph type="title"/>
          </p:nvPr>
        </p:nvSpPr>
        <p:spPr>
          <a:xfrm>
            <a:off x="471488" y="205383"/>
            <a:ext cx="5915100" cy="7458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chemeClr val="dk1"/>
              </a:buClr>
              <a:buSzPts val="3300"/>
              <a:buFont typeface="Calibri"/>
              <a:buNone/>
            </a:pPr>
            <a:r>
              <a:rPr lang="en" b="1"/>
              <a:t>The problem</a:t>
            </a:r>
            <a:endParaRPr/>
          </a:p>
        </p:txBody>
      </p:sp>
      <p:sp>
        <p:nvSpPr>
          <p:cNvPr id="97" name="Google Shape;97;p19"/>
          <p:cNvSpPr txBox="1">
            <a:spLocks noGrp="1"/>
          </p:cNvSpPr>
          <p:nvPr>
            <p:ph type="body" idx="1"/>
          </p:nvPr>
        </p:nvSpPr>
        <p:spPr>
          <a:xfrm>
            <a:off x="628650" y="852970"/>
            <a:ext cx="7886700" cy="1073400"/>
          </a:xfrm>
          <a:prstGeom prst="rect">
            <a:avLst/>
          </a:prstGeom>
          <a:noFill/>
          <a:ln>
            <a:noFill/>
          </a:ln>
        </p:spPr>
        <p:txBody>
          <a:bodyPr spcFirstLastPara="1" wrap="square" lIns="68575" tIns="34275" rIns="68575" bIns="34275" anchor="t" anchorCtr="0">
            <a:noAutofit/>
          </a:bodyPr>
          <a:lstStyle/>
          <a:p>
            <a:pPr marL="177800" lvl="0" indent="-190500" algn="l" rtl="0">
              <a:lnSpc>
                <a:spcPct val="90000"/>
              </a:lnSpc>
              <a:spcBef>
                <a:spcPts val="0"/>
              </a:spcBef>
              <a:spcAft>
                <a:spcPts val="1200"/>
              </a:spcAft>
              <a:buClr>
                <a:schemeClr val="dk1"/>
              </a:buClr>
              <a:buSzPts val="1800"/>
              <a:buChar char="●"/>
            </a:pPr>
            <a:r>
              <a:rPr lang="en"/>
              <a:t>How can geospatial technology capture a sense of ‘place’ when it is generated through “activities, emotional linkages, social bonds, and other… behaviours that are harder to represent in stasis or concretely” (Rumsey, 2009, p. 6)? </a:t>
            </a:r>
            <a:endParaRPr/>
          </a:p>
        </p:txBody>
      </p:sp>
      <p:pic>
        <p:nvPicPr>
          <p:cNvPr id="98" name="Google Shape;98;p19" descr="london-names.png"/>
          <p:cNvPicPr preferRelativeResize="0"/>
          <p:nvPr/>
        </p:nvPicPr>
        <p:blipFill rotWithShape="1">
          <a:blip r:embed="rId3">
            <a:alphaModFix/>
          </a:blip>
          <a:srcRect/>
          <a:stretch/>
        </p:blipFill>
        <p:spPr>
          <a:xfrm>
            <a:off x="2048827" y="1982105"/>
            <a:ext cx="4577715" cy="2751821"/>
          </a:xfrm>
          <a:prstGeom prst="rect">
            <a:avLst/>
          </a:prstGeom>
          <a:noFill/>
          <a:ln>
            <a:noFill/>
          </a:ln>
        </p:spPr>
      </p:pic>
      <p:sp>
        <p:nvSpPr>
          <p:cNvPr id="99" name="Google Shape;99;p19"/>
          <p:cNvSpPr txBox="1"/>
          <p:nvPr/>
        </p:nvSpPr>
        <p:spPr>
          <a:xfrm>
            <a:off x="1585125" y="4789650"/>
            <a:ext cx="7175100" cy="3693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Clr>
                <a:schemeClr val="dk1"/>
              </a:buClr>
              <a:buSzPts val="1200"/>
              <a:buFont typeface="Calibri"/>
              <a:buNone/>
            </a:pPr>
            <a:r>
              <a:rPr lang="en" sz="1000" u="sng">
                <a:solidFill>
                  <a:schemeClr val="accent5"/>
                </a:solidFill>
                <a:hlinkClick r:id="rId4">
                  <a:extLst>
                    <a:ext uri="{A12FA001-AC4F-418D-AE19-62706E023703}">
                      <ahyp:hlinkClr xmlns:ahyp="http://schemas.microsoft.com/office/drawing/2018/hyperlinkcolor" val="tx"/>
                    </a:ext>
                  </a:extLst>
                </a:hlinkClick>
              </a:rPr>
              <a:t>http://makingamovablefeast.wordpress.com/2012/08/20/london-cultural-geography</a:t>
            </a:r>
            <a:r>
              <a:rPr lang="en" sz="1200" u="sng">
                <a:solidFill>
                  <a:schemeClr val="accent5"/>
                </a:solidFill>
                <a:hlinkClick r:id="rId4">
                  <a:extLst>
                    <a:ext uri="{A12FA001-AC4F-418D-AE19-62706E023703}">
                      <ahyp:hlinkClr xmlns:ahyp="http://schemas.microsoft.com/office/drawing/2018/hyperlinkcolor" val="tx"/>
                    </a:ext>
                  </a:extLst>
                </a:hlinkClick>
              </a:rPr>
              <a: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105" name="Google Shape;105;p20"/>
          <p:cNvPicPr preferRelativeResize="0"/>
          <p:nvPr/>
        </p:nvPicPr>
        <p:blipFill rotWithShape="1">
          <a:blip r:embed="rId3">
            <a:alphaModFix/>
          </a:blip>
          <a:srcRect/>
          <a:stretch/>
        </p:blipFill>
        <p:spPr>
          <a:xfrm>
            <a:off x="377189" y="402908"/>
            <a:ext cx="2899172" cy="4174807"/>
          </a:xfrm>
          <a:prstGeom prst="rect">
            <a:avLst/>
          </a:prstGeom>
          <a:noFill/>
          <a:ln>
            <a:noFill/>
          </a:ln>
        </p:spPr>
      </p:pic>
      <p:sp>
        <p:nvSpPr>
          <p:cNvPr id="106" name="Google Shape;106;p20"/>
          <p:cNvSpPr txBox="1"/>
          <p:nvPr/>
        </p:nvSpPr>
        <p:spPr>
          <a:xfrm>
            <a:off x="3960500" y="402900"/>
            <a:ext cx="3542400" cy="37140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a:solidFill>
                  <a:schemeClr val="dk1"/>
                </a:solidFill>
                <a:latin typeface="Calibri"/>
                <a:ea typeface="Calibri"/>
                <a:cs typeface="Calibri"/>
                <a:sym typeface="Calibri"/>
              </a:rPr>
              <a:t>“Critical cartography and GIS however conceives of mapping as embedded in specific </a:t>
            </a:r>
            <a:r>
              <a:rPr lang="en" sz="1800" i="1">
                <a:solidFill>
                  <a:schemeClr val="dk1"/>
                </a:solidFill>
                <a:latin typeface="Calibri"/>
                <a:ea typeface="Calibri"/>
                <a:cs typeface="Calibri"/>
                <a:sym typeface="Calibri"/>
              </a:rPr>
              <a:t>relations of power</a:t>
            </a:r>
            <a:r>
              <a:rPr lang="en" sz="1800">
                <a:solidFill>
                  <a:schemeClr val="dk1"/>
                </a:solidFill>
                <a:latin typeface="Calibri"/>
                <a:ea typeface="Calibri"/>
                <a:cs typeface="Calibri"/>
                <a:sym typeface="Calibri"/>
              </a:rPr>
              <a:t>. That is, mapping is involved in </a:t>
            </a:r>
            <a:r>
              <a:rPr lang="en" sz="1800" i="1">
                <a:solidFill>
                  <a:schemeClr val="dk1"/>
                </a:solidFill>
                <a:latin typeface="Calibri"/>
                <a:ea typeface="Calibri"/>
                <a:cs typeface="Calibri"/>
                <a:sym typeface="Calibri"/>
              </a:rPr>
              <a:t>what</a:t>
            </a:r>
            <a:r>
              <a:rPr lang="en" sz="1800">
                <a:solidFill>
                  <a:schemeClr val="dk1"/>
                </a:solidFill>
                <a:latin typeface="Calibri"/>
                <a:ea typeface="Calibri"/>
                <a:cs typeface="Calibri"/>
                <a:sym typeface="Calibri"/>
              </a:rPr>
              <a:t> we choose to represent, </a:t>
            </a:r>
            <a:r>
              <a:rPr lang="en" sz="1800" i="1">
                <a:solidFill>
                  <a:schemeClr val="dk1"/>
                </a:solidFill>
                <a:latin typeface="Calibri"/>
                <a:ea typeface="Calibri"/>
                <a:cs typeface="Calibri"/>
                <a:sym typeface="Calibri"/>
              </a:rPr>
              <a:t>how</a:t>
            </a:r>
            <a:r>
              <a:rPr lang="en" sz="1800">
                <a:solidFill>
                  <a:schemeClr val="dk1"/>
                </a:solidFill>
                <a:latin typeface="Calibri"/>
                <a:ea typeface="Calibri"/>
                <a:cs typeface="Calibri"/>
                <a:sym typeface="Calibri"/>
              </a:rPr>
              <a:t> we choose to represent objects such as people and things, and </a:t>
            </a:r>
            <a:r>
              <a:rPr lang="en" sz="1800" i="1">
                <a:solidFill>
                  <a:schemeClr val="dk1"/>
                </a:solidFill>
                <a:latin typeface="Calibri"/>
                <a:ea typeface="Calibri"/>
                <a:cs typeface="Calibri"/>
                <a:sym typeface="Calibri"/>
              </a:rPr>
              <a:t>what</a:t>
            </a:r>
            <a:r>
              <a:rPr lang="en" sz="1800">
                <a:solidFill>
                  <a:schemeClr val="dk1"/>
                </a:solidFill>
                <a:latin typeface="Calibri"/>
                <a:ea typeface="Calibri"/>
                <a:cs typeface="Calibri"/>
                <a:sym typeface="Calibri"/>
              </a:rPr>
              <a:t> decisions are made with those representations. In other words, mapping is in and of itself a </a:t>
            </a:r>
            <a:r>
              <a:rPr lang="en" sz="1800">
                <a:solidFill>
                  <a:srgbClr val="FF0000"/>
                </a:solidFill>
                <a:latin typeface="Calibri"/>
                <a:ea typeface="Calibri"/>
                <a:cs typeface="Calibri"/>
                <a:sym typeface="Calibri"/>
              </a:rPr>
              <a:t>political process</a:t>
            </a:r>
            <a:r>
              <a:rPr lang="en" sz="1800">
                <a:solidFill>
                  <a:schemeClr val="dk1"/>
                </a:solidFill>
                <a:latin typeface="Calibri"/>
                <a:ea typeface="Calibri"/>
                <a:cs typeface="Calibri"/>
                <a:sym typeface="Calibri"/>
              </a:rPr>
              <a:t>.”</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0" marR="0" lvl="0" indent="0" algn="r" rtl="0">
              <a:spcBef>
                <a:spcPts val="0"/>
              </a:spcBef>
              <a:spcAft>
                <a:spcPts val="0"/>
              </a:spcAft>
              <a:buNone/>
            </a:pPr>
            <a:r>
              <a:rPr lang="en" sz="1800">
                <a:solidFill>
                  <a:schemeClr val="dk1"/>
                </a:solidFill>
                <a:latin typeface="Calibri"/>
                <a:ea typeface="Calibri"/>
                <a:cs typeface="Calibri"/>
                <a:sym typeface="Calibri"/>
              </a:rPr>
              <a:t>(Crampton, 2010, 41).</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1"/>
          <p:cNvSpPr txBox="1">
            <a:spLocks noGrp="1"/>
          </p:cNvSpPr>
          <p:nvPr>
            <p:ph type="title" idx="4294967295"/>
          </p:nvPr>
        </p:nvSpPr>
        <p:spPr>
          <a:xfrm>
            <a:off x="1760695" y="226070"/>
            <a:ext cx="6846000" cy="9942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dk1"/>
              </a:buClr>
              <a:buSzPts val="3300"/>
              <a:buFont typeface="Calibri"/>
              <a:buNone/>
            </a:pPr>
            <a:r>
              <a:rPr lang="en" b="1"/>
              <a:t>“Stay with the trouble”       </a:t>
            </a:r>
            <a:r>
              <a:rPr lang="en" sz="2100"/>
              <a:t>Donna Haraway</a:t>
            </a:r>
            <a:endParaRPr/>
          </a:p>
        </p:txBody>
      </p:sp>
      <p:sp>
        <p:nvSpPr>
          <p:cNvPr id="113" name="Google Shape;113;p21"/>
          <p:cNvSpPr txBox="1">
            <a:spLocks noGrp="1"/>
          </p:cNvSpPr>
          <p:nvPr>
            <p:ph type="body" idx="4294967295"/>
          </p:nvPr>
        </p:nvSpPr>
        <p:spPr>
          <a:xfrm>
            <a:off x="531971" y="1522781"/>
            <a:ext cx="8310600" cy="2352600"/>
          </a:xfrm>
          <a:prstGeom prst="rect">
            <a:avLst/>
          </a:prstGeom>
          <a:noFill/>
          <a:ln>
            <a:noFill/>
          </a:ln>
        </p:spPr>
        <p:txBody>
          <a:bodyPr spcFirstLastPara="1" wrap="square" lIns="68575" tIns="34275" rIns="68575" bIns="34275" anchor="t" anchorCtr="0">
            <a:normAutofit fontScale="40000" lnSpcReduction="20000"/>
          </a:bodyPr>
          <a:lstStyle/>
          <a:p>
            <a:pPr marL="177800" lvl="0" indent="-72390" algn="l" rtl="0">
              <a:lnSpc>
                <a:spcPct val="100000"/>
              </a:lnSpc>
              <a:spcBef>
                <a:spcPts val="0"/>
              </a:spcBef>
              <a:spcAft>
                <a:spcPts val="0"/>
              </a:spcAft>
              <a:buClr>
                <a:srgbClr val="FF0000"/>
              </a:buClr>
              <a:buSzPct val="61956"/>
              <a:buChar char="●"/>
            </a:pPr>
            <a:r>
              <a:rPr lang="en" sz="4600" b="1">
                <a:solidFill>
                  <a:srgbClr val="FF0000"/>
                </a:solidFill>
              </a:rPr>
              <a:t>S</a:t>
            </a:r>
            <a:r>
              <a:rPr lang="en" sz="4600"/>
              <a:t>  </a:t>
            </a:r>
            <a:r>
              <a:rPr lang="en" sz="4631"/>
              <a:t>uspicion of master narratives of knowledge</a:t>
            </a:r>
            <a:endParaRPr sz="4631"/>
          </a:p>
          <a:p>
            <a:pPr marL="177800" lvl="0" indent="-117642" algn="l" rtl="0">
              <a:lnSpc>
                <a:spcPct val="100000"/>
              </a:lnSpc>
              <a:spcBef>
                <a:spcPts val="800"/>
              </a:spcBef>
              <a:spcAft>
                <a:spcPts val="0"/>
              </a:spcAft>
              <a:buClr>
                <a:srgbClr val="FF0000"/>
              </a:buClr>
              <a:buSzPct val="100000"/>
              <a:buChar char="●"/>
            </a:pPr>
            <a:r>
              <a:rPr lang="en" sz="4631" b="1">
                <a:solidFill>
                  <a:srgbClr val="FF0000"/>
                </a:solidFill>
              </a:rPr>
              <a:t>T</a:t>
            </a:r>
            <a:r>
              <a:rPr lang="en" sz="4631"/>
              <a:t>  ools of knowledge gathering and dissemination</a:t>
            </a:r>
            <a:endParaRPr sz="4631"/>
          </a:p>
          <a:p>
            <a:pPr marL="177800" lvl="0" indent="-117642" algn="l" rtl="0">
              <a:lnSpc>
                <a:spcPct val="100000"/>
              </a:lnSpc>
              <a:spcBef>
                <a:spcPts val="800"/>
              </a:spcBef>
              <a:spcAft>
                <a:spcPts val="0"/>
              </a:spcAft>
              <a:buClr>
                <a:srgbClr val="FF0000"/>
              </a:buClr>
              <a:buSzPct val="100000"/>
              <a:buChar char="●"/>
            </a:pPr>
            <a:r>
              <a:rPr lang="en" sz="4631" b="1">
                <a:solidFill>
                  <a:srgbClr val="FF0000"/>
                </a:solidFill>
              </a:rPr>
              <a:t>O</a:t>
            </a:r>
            <a:r>
              <a:rPr lang="en" sz="4631"/>
              <a:t>  bjection to objectivity</a:t>
            </a:r>
            <a:endParaRPr sz="4631"/>
          </a:p>
          <a:p>
            <a:pPr marL="177800" lvl="0" indent="-117642" algn="l" rtl="0">
              <a:lnSpc>
                <a:spcPct val="100000"/>
              </a:lnSpc>
              <a:spcBef>
                <a:spcPts val="800"/>
              </a:spcBef>
              <a:spcAft>
                <a:spcPts val="0"/>
              </a:spcAft>
              <a:buClr>
                <a:srgbClr val="FF0000"/>
              </a:buClr>
              <a:buSzPct val="100000"/>
              <a:buChar char="●"/>
            </a:pPr>
            <a:r>
              <a:rPr lang="en" sz="4631" b="1">
                <a:solidFill>
                  <a:srgbClr val="FF0000"/>
                </a:solidFill>
              </a:rPr>
              <a:t>R</a:t>
            </a:r>
            <a:r>
              <a:rPr lang="en" sz="4631"/>
              <a:t>  eflexivity of the positioning of researchers</a:t>
            </a:r>
            <a:endParaRPr sz="4631"/>
          </a:p>
          <a:p>
            <a:pPr marL="177800" lvl="0" indent="-117642" algn="l" rtl="0">
              <a:lnSpc>
                <a:spcPct val="100000"/>
              </a:lnSpc>
              <a:spcBef>
                <a:spcPts val="800"/>
              </a:spcBef>
              <a:spcAft>
                <a:spcPts val="0"/>
              </a:spcAft>
              <a:buClr>
                <a:srgbClr val="FF0000"/>
              </a:buClr>
              <a:buSzPct val="100000"/>
              <a:buChar char="●"/>
            </a:pPr>
            <a:r>
              <a:rPr lang="en" sz="4631" b="1">
                <a:solidFill>
                  <a:srgbClr val="FF0000"/>
                </a:solidFill>
              </a:rPr>
              <a:t>Y</a:t>
            </a:r>
            <a:r>
              <a:rPr lang="en" sz="4631"/>
              <a:t>  earning for and working for transformation and change</a:t>
            </a:r>
            <a:endParaRPr sz="4631"/>
          </a:p>
          <a:p>
            <a:pPr marL="177800" lvl="0" indent="-38100" algn="l" rtl="0">
              <a:lnSpc>
                <a:spcPct val="90000"/>
              </a:lnSpc>
              <a:spcBef>
                <a:spcPts val="800"/>
              </a:spcBef>
              <a:spcAft>
                <a:spcPts val="0"/>
              </a:spcAft>
              <a:buClr>
                <a:schemeClr val="dk1"/>
              </a:buClr>
              <a:buSzPct val="116666"/>
              <a:buNone/>
            </a:pPr>
            <a:endParaRPr/>
          </a:p>
          <a:p>
            <a:pPr marL="0" lvl="0" indent="0" algn="l" rtl="0">
              <a:lnSpc>
                <a:spcPct val="90000"/>
              </a:lnSpc>
              <a:spcBef>
                <a:spcPts val="800"/>
              </a:spcBef>
              <a:spcAft>
                <a:spcPts val="0"/>
              </a:spcAft>
              <a:buClr>
                <a:schemeClr val="dk1"/>
              </a:buClr>
              <a:buSzPct val="116666"/>
              <a:buNone/>
            </a:pPr>
            <a:endParaRPr/>
          </a:p>
          <a:p>
            <a:pPr marL="177800" lvl="0" indent="-38100" algn="l" rtl="0">
              <a:lnSpc>
                <a:spcPct val="90000"/>
              </a:lnSpc>
              <a:spcBef>
                <a:spcPts val="800"/>
              </a:spcBef>
              <a:spcAft>
                <a:spcPts val="0"/>
              </a:spcAft>
              <a:buClr>
                <a:schemeClr val="dk1"/>
              </a:buClr>
              <a:buSzPct val="116666"/>
              <a:buNone/>
            </a:pPr>
            <a:endParaRPr/>
          </a:p>
          <a:p>
            <a:pPr marL="177800" lvl="0" indent="-38100" algn="l" rtl="0">
              <a:lnSpc>
                <a:spcPct val="90000"/>
              </a:lnSpc>
              <a:spcBef>
                <a:spcPts val="800"/>
              </a:spcBef>
              <a:spcAft>
                <a:spcPts val="1200"/>
              </a:spcAft>
              <a:buClr>
                <a:schemeClr val="dk1"/>
              </a:buClr>
              <a:buSzPct val="116666"/>
              <a:buNone/>
            </a:pPr>
            <a:endParaRPr/>
          </a:p>
        </p:txBody>
      </p:sp>
      <p:sp>
        <p:nvSpPr>
          <p:cNvPr id="114" name="Google Shape;114;p21"/>
          <p:cNvSpPr txBox="1"/>
          <p:nvPr/>
        </p:nvSpPr>
        <p:spPr>
          <a:xfrm>
            <a:off x="4297550" y="3875375"/>
            <a:ext cx="4636500" cy="692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1100">
                <a:solidFill>
                  <a:schemeClr val="dk1"/>
                </a:solidFill>
              </a:rPr>
              <a:t>Sarojini Nadar, “’Stories are data with Soul’ – </a:t>
            </a:r>
            <a:endParaRPr sz="1100">
              <a:solidFill>
                <a:schemeClr val="dk1"/>
              </a:solidFill>
            </a:endParaRPr>
          </a:p>
          <a:p>
            <a:pPr marL="0" lvl="0" indent="0" algn="r" rtl="0">
              <a:spcBef>
                <a:spcPts val="0"/>
              </a:spcBef>
              <a:spcAft>
                <a:spcPts val="0"/>
              </a:spcAft>
              <a:buClr>
                <a:schemeClr val="dk1"/>
              </a:buClr>
              <a:buSzPts val="1200"/>
              <a:buFont typeface="Calibri"/>
              <a:buNone/>
            </a:pPr>
            <a:r>
              <a:rPr lang="en" sz="1100">
                <a:solidFill>
                  <a:schemeClr val="dk1"/>
                </a:solidFill>
              </a:rPr>
              <a:t>lessons from black feminist epistemology,” Agenda 28:1 (2014). </a:t>
            </a:r>
            <a:r>
              <a:rPr lang="en" sz="1100" u="sng">
                <a:solidFill>
                  <a:schemeClr val="accent5"/>
                </a:solidFill>
                <a:hlinkClick r:id="rId3">
                  <a:extLst>
                    <a:ext uri="{A12FA001-AC4F-418D-AE19-62706E023703}">
                      <ahyp:hlinkClr xmlns:ahyp="http://schemas.microsoft.com/office/drawing/2018/hyperlinkcolor" val="tx"/>
                    </a:ext>
                  </a:extLst>
                </a:hlinkClick>
              </a:rPr>
              <a:t>https://doi.org/10.1080/10130950.2014.871838</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pic>
        <p:nvPicPr>
          <p:cNvPr id="119" name="Google Shape;119;p22"/>
          <p:cNvPicPr preferRelativeResize="0"/>
          <p:nvPr/>
        </p:nvPicPr>
        <p:blipFill rotWithShape="1">
          <a:blip r:embed="rId3">
            <a:alphaModFix/>
          </a:blip>
          <a:srcRect l="33984" t="15033" r="31972" b="31464"/>
          <a:stretch/>
        </p:blipFill>
        <p:spPr>
          <a:xfrm>
            <a:off x="2330913" y="325125"/>
            <a:ext cx="4482175" cy="44932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3"/>
          <p:cNvSpPr txBox="1">
            <a:spLocks noGrp="1"/>
          </p:cNvSpPr>
          <p:nvPr>
            <p:ph type="body" idx="4294967295"/>
          </p:nvPr>
        </p:nvSpPr>
        <p:spPr>
          <a:xfrm>
            <a:off x="47875" y="110400"/>
            <a:ext cx="3937500" cy="4922700"/>
          </a:xfrm>
          <a:prstGeom prst="rect">
            <a:avLst/>
          </a:prstGeom>
          <a:solidFill>
            <a:srgbClr val="FFFFFF"/>
          </a:solidFill>
        </p:spPr>
        <p:txBody>
          <a:bodyPr spcFirstLastPara="1" wrap="square" lIns="91425" tIns="91425" rIns="91425" bIns="91425" anchor="t" anchorCtr="0">
            <a:normAutofit/>
          </a:bodyPr>
          <a:lstStyle/>
          <a:p>
            <a:pPr marL="0" lvl="0" indent="0" algn="l" rtl="0">
              <a:spcBef>
                <a:spcPts val="0"/>
              </a:spcBef>
              <a:spcAft>
                <a:spcPts val="0"/>
              </a:spcAft>
              <a:buNone/>
            </a:pPr>
            <a:r>
              <a:rPr lang="en" sz="2400">
                <a:solidFill>
                  <a:srgbClr val="1C4587"/>
                </a:solidFill>
                <a:latin typeface="Raleway"/>
                <a:ea typeface="Raleway"/>
                <a:cs typeface="Raleway"/>
                <a:sym typeface="Raleway"/>
              </a:rPr>
              <a:t>Kimihia te matangaro kia whakapakari te hononga</a:t>
            </a:r>
            <a:endParaRPr>
              <a:solidFill>
                <a:srgbClr val="1C4587"/>
              </a:solidFill>
              <a:latin typeface="Raleway"/>
              <a:ea typeface="Raleway"/>
              <a:cs typeface="Raleway"/>
              <a:sym typeface="Raleway"/>
            </a:endParaRPr>
          </a:p>
          <a:p>
            <a:pPr marL="0" lvl="0" indent="0" algn="l" rtl="0">
              <a:spcBef>
                <a:spcPts val="1200"/>
              </a:spcBef>
              <a:spcAft>
                <a:spcPts val="0"/>
              </a:spcAft>
              <a:buNone/>
            </a:pPr>
            <a:r>
              <a:rPr lang="en">
                <a:solidFill>
                  <a:srgbClr val="1C4587"/>
                </a:solidFill>
                <a:latin typeface="Raleway"/>
                <a:ea typeface="Raleway"/>
                <a:cs typeface="Raleway"/>
                <a:sym typeface="Raleway"/>
              </a:rPr>
              <a:t>“finding the missing in order to strengthen their connection”</a:t>
            </a:r>
            <a:endParaRPr>
              <a:solidFill>
                <a:srgbClr val="1C4587"/>
              </a:solidFill>
              <a:latin typeface="Raleway"/>
              <a:ea typeface="Raleway"/>
              <a:cs typeface="Raleway"/>
              <a:sym typeface="Raleway"/>
            </a:endParaRPr>
          </a:p>
          <a:p>
            <a:pPr marL="0" lvl="0" indent="0" algn="l" rtl="0">
              <a:spcBef>
                <a:spcPts val="1200"/>
              </a:spcBef>
              <a:spcAft>
                <a:spcPts val="0"/>
              </a:spcAft>
              <a:buNone/>
            </a:pPr>
            <a:endParaRPr>
              <a:solidFill>
                <a:schemeClr val="accent1"/>
              </a:solidFill>
              <a:latin typeface="Raleway"/>
              <a:ea typeface="Raleway"/>
              <a:cs typeface="Raleway"/>
              <a:sym typeface="Raleway"/>
            </a:endParaRPr>
          </a:p>
          <a:p>
            <a:pPr marL="0" lvl="0" indent="0" algn="l" rtl="0">
              <a:spcBef>
                <a:spcPts val="1200"/>
              </a:spcBef>
              <a:spcAft>
                <a:spcPts val="0"/>
              </a:spcAft>
              <a:buNone/>
            </a:pPr>
            <a:endParaRPr>
              <a:solidFill>
                <a:schemeClr val="accent1"/>
              </a:solidFill>
              <a:latin typeface="Raleway"/>
              <a:ea typeface="Raleway"/>
              <a:cs typeface="Raleway"/>
              <a:sym typeface="Raleway"/>
            </a:endParaRPr>
          </a:p>
          <a:p>
            <a:pPr marL="0" lvl="0" indent="0" algn="l" rtl="0">
              <a:spcBef>
                <a:spcPts val="1200"/>
              </a:spcBef>
              <a:spcAft>
                <a:spcPts val="0"/>
              </a:spcAft>
              <a:buNone/>
            </a:pPr>
            <a:endParaRPr>
              <a:solidFill>
                <a:schemeClr val="accent1"/>
              </a:solidFill>
              <a:latin typeface="Raleway"/>
              <a:ea typeface="Raleway"/>
              <a:cs typeface="Raleway"/>
              <a:sym typeface="Raleway"/>
            </a:endParaRPr>
          </a:p>
          <a:p>
            <a:pPr marL="0" lvl="0" indent="0" algn="l" rtl="0">
              <a:spcBef>
                <a:spcPts val="1200"/>
              </a:spcBef>
              <a:spcAft>
                <a:spcPts val="0"/>
              </a:spcAft>
              <a:buNone/>
            </a:pPr>
            <a:endParaRPr>
              <a:solidFill>
                <a:schemeClr val="accent1"/>
              </a:solidFill>
              <a:latin typeface="Raleway"/>
              <a:ea typeface="Raleway"/>
              <a:cs typeface="Raleway"/>
              <a:sym typeface="Raleway"/>
            </a:endParaRPr>
          </a:p>
          <a:p>
            <a:pPr marL="0" lvl="0" indent="0" algn="l" rtl="0">
              <a:spcBef>
                <a:spcPts val="1200"/>
              </a:spcBef>
              <a:spcAft>
                <a:spcPts val="0"/>
              </a:spcAft>
              <a:buNone/>
            </a:pPr>
            <a:endParaRPr>
              <a:solidFill>
                <a:schemeClr val="accent1"/>
              </a:solidFill>
              <a:latin typeface="Raleway"/>
              <a:ea typeface="Raleway"/>
              <a:cs typeface="Raleway"/>
              <a:sym typeface="Raleway"/>
            </a:endParaRPr>
          </a:p>
          <a:p>
            <a:pPr marL="0" lvl="0" indent="0" algn="l" rtl="0">
              <a:spcBef>
                <a:spcPts val="1200"/>
              </a:spcBef>
              <a:spcAft>
                <a:spcPts val="1200"/>
              </a:spcAft>
              <a:buClr>
                <a:schemeClr val="dk2"/>
              </a:buClr>
              <a:buSzPts val="1100"/>
              <a:buFont typeface="Arial"/>
              <a:buNone/>
            </a:pPr>
            <a:r>
              <a:rPr lang="en" sz="1000">
                <a:solidFill>
                  <a:schemeClr val="accent1"/>
                </a:solidFill>
                <a:latin typeface="Raleway"/>
                <a:ea typeface="Raleway"/>
                <a:cs typeface="Raleway"/>
                <a:sym typeface="Raleway"/>
              </a:rPr>
              <a:t>A project funded by the SfTI National Science Challenge, with Victoria and Auckland Universities, and Parininihi ki Waitotara</a:t>
            </a:r>
            <a:endParaRPr sz="1000">
              <a:solidFill>
                <a:schemeClr val="accent1"/>
              </a:solidFill>
            </a:endParaRPr>
          </a:p>
        </p:txBody>
      </p:sp>
      <p:pic>
        <p:nvPicPr>
          <p:cNvPr id="125" name="Google Shape;125;p23"/>
          <p:cNvPicPr preferRelativeResize="0"/>
          <p:nvPr/>
        </p:nvPicPr>
        <p:blipFill>
          <a:blip r:embed="rId3">
            <a:alphaModFix/>
          </a:blip>
          <a:stretch>
            <a:fillRect/>
          </a:stretch>
        </p:blipFill>
        <p:spPr>
          <a:xfrm>
            <a:off x="3856375" y="152400"/>
            <a:ext cx="4652943" cy="4838702"/>
          </a:xfrm>
          <a:prstGeom prst="rect">
            <a:avLst/>
          </a:prstGeom>
          <a:noFill/>
          <a:ln>
            <a:noFill/>
          </a:ln>
        </p:spPr>
      </p:pic>
      <p:sp>
        <p:nvSpPr>
          <p:cNvPr id="126" name="Google Shape;126;p23"/>
          <p:cNvSpPr txBox="1"/>
          <p:nvPr/>
        </p:nvSpPr>
        <p:spPr>
          <a:xfrm>
            <a:off x="8509325" y="4042525"/>
            <a:ext cx="642900" cy="13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latin typeface="Merriweather"/>
                <a:ea typeface="Merriweather"/>
                <a:cs typeface="Merriweather"/>
                <a:sym typeface="Merriweather"/>
              </a:rPr>
              <a:t>Retrieved from: </a:t>
            </a:r>
            <a:r>
              <a:rPr lang="en" sz="600" u="sng">
                <a:solidFill>
                  <a:schemeClr val="hlink"/>
                </a:solidFill>
                <a:latin typeface="Merriweather"/>
                <a:ea typeface="Merriweather"/>
                <a:cs typeface="Merriweather"/>
                <a:sym typeface="Merriweather"/>
                <a:hlinkClick r:id="rId4"/>
              </a:rPr>
              <a:t>https://teara.govt.nz/en/zoomify/33583/confiscation-map-1869</a:t>
            </a:r>
            <a:r>
              <a:rPr lang="en" sz="600">
                <a:latin typeface="Merriweather"/>
                <a:ea typeface="Merriweather"/>
                <a:cs typeface="Merriweather"/>
                <a:sym typeface="Merriweather"/>
              </a:rPr>
              <a:t> 19/11/2019 </a:t>
            </a:r>
            <a:endParaRPr sz="600">
              <a:latin typeface="Merriweather"/>
              <a:ea typeface="Merriweather"/>
              <a:cs typeface="Merriweather"/>
              <a:sym typeface="Merriweathe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1213</Words>
  <Application>Microsoft Office PowerPoint</Application>
  <PresentationFormat>On-screen Show (16:9)</PresentationFormat>
  <Paragraphs>93</Paragraphs>
  <Slides>15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Merriweather</vt:lpstr>
      <vt:lpstr>Roboto</vt:lpstr>
      <vt:lpstr>Arial</vt:lpstr>
      <vt:lpstr>Raleway</vt:lpstr>
      <vt:lpstr>Calibri</vt:lpstr>
      <vt:lpstr>Simple Light</vt:lpstr>
      <vt:lpstr>All Maps Lie</vt:lpstr>
      <vt:lpstr>map for today</vt:lpstr>
      <vt:lpstr>The Spatial Turn in History</vt:lpstr>
      <vt:lpstr>&lt; place-making &gt;</vt:lpstr>
      <vt:lpstr>The problem</vt:lpstr>
      <vt:lpstr>PowerPoint Presentation</vt:lpstr>
      <vt:lpstr>“Stay with the trouble”       Donna Haraway</vt:lpstr>
      <vt:lpstr>PowerPoint Presentation</vt:lpstr>
      <vt:lpstr>PowerPoint Presentation</vt:lpstr>
      <vt:lpstr>PowerPoint Presentation</vt:lpstr>
      <vt:lpstr>PowerPoint Presentation</vt:lpstr>
      <vt:lpstr>PowerPoint Presentation</vt:lpstr>
      <vt:lpstr>Exploring and expressing the whakapapa of whenua    linked.art </vt:lpstr>
      <vt:lpstr>Key Challenges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All Maps Lie</dc:title>
  <dc:creator>Sydney Shep</dc:creator>
  <cp:lastModifiedBy>Sydney Shep</cp:lastModifiedBy>
  <cp:revision>1</cp:revision>
  <dcterms:modified xsi:type="dcterms:W3CDTF">2021-04-01T02:26:38Z</dcterms:modified>
</cp:coreProperties>
</file>